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TT Rounds Condensed" charset="1" panose="02000506030000020003"/>
      <p:regular r:id="rId12"/>
    </p:embeddedFont>
    <p:embeddedFont>
      <p:font typeface="TT Rounds Condensed Bold" charset="1" panose="02000806030000020003"/>
      <p:regular r:id="rId13"/>
    </p:embeddedFont>
    <p:embeddedFont>
      <p:font typeface="TT Rounds Condensed Italics" charset="1" panose="02000506030000090003"/>
      <p:regular r:id="rId14"/>
    </p:embeddedFont>
    <p:embeddedFont>
      <p:font typeface="TT Rounds Condensed Bold Italics" charset="1" panose="02000806030000090003"/>
      <p:regular r:id="rId15"/>
    </p:embeddedFont>
    <p:embeddedFont>
      <p:font typeface="TT Rounds Condensed Thin" charset="1" panose="02000503020000020003"/>
      <p:regular r:id="rId16"/>
    </p:embeddedFont>
    <p:embeddedFont>
      <p:font typeface="TT Rounds Condensed Thin Italics" charset="1" panose="02000503020000090003"/>
      <p:regular r:id="rId17"/>
    </p:embeddedFont>
    <p:embeddedFont>
      <p:font typeface="TT Rounds Condensed Heavy" charset="1" panose="02000506030000020003"/>
      <p:regular r:id="rId18"/>
    </p:embeddedFont>
    <p:embeddedFont>
      <p:font typeface="TT Rounds Condensed Heavy Italics" charset="1" panose="02000506000000090003"/>
      <p:regular r:id="rId19"/>
    </p:embeddedFont>
    <p:embeddedFont>
      <p:font typeface="Open Sans" charset="1" panose="020B0606030504020204"/>
      <p:regular r:id="rId20"/>
    </p:embeddedFont>
    <p:embeddedFont>
      <p:font typeface="Open Sans Bold" charset="1" panose="020B0806030504020204"/>
      <p:regular r:id="rId21"/>
    </p:embeddedFont>
    <p:embeddedFont>
      <p:font typeface="Open Sans Italics" charset="1" panose="020B0606030504020204"/>
      <p:regular r:id="rId22"/>
    </p:embeddedFont>
    <p:embeddedFont>
      <p:font typeface="Open Sans Bold Italics" charset="1" panose="020B0806030504020204"/>
      <p:regular r:id="rId23"/>
    </p:embeddedFont>
    <p:embeddedFont>
      <p:font typeface="Open Sans Light" charset="1" panose="020B0306030504020204"/>
      <p:regular r:id="rId24"/>
    </p:embeddedFont>
    <p:embeddedFont>
      <p:font typeface="Open Sans Light Italics" charset="1" panose="020B0306030504020204"/>
      <p:regular r:id="rId25"/>
    </p:embeddedFont>
    <p:embeddedFont>
      <p:font typeface="Open Sans Ultra-Bold" charset="1" panose="00000000000000000000"/>
      <p:regular r:id="rId26"/>
    </p:embeddedFont>
    <p:embeddedFont>
      <p:font typeface="Open Sans Ultra-Bold Italics"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070383" y="2330931"/>
            <a:ext cx="12375833" cy="5606088"/>
          </a:xfrm>
          <a:prstGeom prst="rect">
            <a:avLst/>
          </a:prstGeom>
        </p:spPr>
        <p:txBody>
          <a:bodyPr anchor="t" rtlCol="false" tIns="0" lIns="0" bIns="0" rIns="0">
            <a:spAutoFit/>
          </a:bodyPr>
          <a:lstStyle/>
          <a:p>
            <a:pPr algn="ctr">
              <a:lnSpc>
                <a:spcPts val="14400"/>
              </a:lnSpc>
            </a:pPr>
            <a:r>
              <a:rPr lang="en-US" sz="12000" spc="112">
                <a:solidFill>
                  <a:srgbClr val="5B9BD5"/>
                </a:solidFill>
                <a:latin typeface="TT Rounds Condensed Bold"/>
              </a:rPr>
              <a:t>Evaluación relanzamiento CrediMuya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7833947" y="5563389"/>
            <a:ext cx="2620105" cy="2836728"/>
          </a:xfrm>
          <a:custGeom>
            <a:avLst/>
            <a:gdLst/>
            <a:ahLst/>
            <a:cxnLst/>
            <a:rect r="r" b="b" t="t" l="l"/>
            <a:pathLst>
              <a:path h="2836728" w="2620105">
                <a:moveTo>
                  <a:pt x="0" y="0"/>
                </a:moveTo>
                <a:lnTo>
                  <a:pt x="2620105" y="0"/>
                </a:lnTo>
                <a:lnTo>
                  <a:pt x="2620105" y="2836728"/>
                </a:lnTo>
                <a:lnTo>
                  <a:pt x="0" y="2836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908514" y="3840420"/>
            <a:ext cx="8470970" cy="1303080"/>
          </a:xfrm>
          <a:prstGeom prst="rect">
            <a:avLst/>
          </a:prstGeom>
        </p:spPr>
        <p:txBody>
          <a:bodyPr anchor="t" rtlCol="false" tIns="0" lIns="0" bIns="0" rIns="0">
            <a:spAutoFit/>
          </a:bodyPr>
          <a:lstStyle/>
          <a:p>
            <a:pPr algn="ctr">
              <a:lnSpc>
                <a:spcPts val="9720"/>
              </a:lnSpc>
            </a:pPr>
            <a:r>
              <a:rPr lang="en-US" sz="8100" spc="75">
                <a:solidFill>
                  <a:srgbClr val="5B9BD5"/>
                </a:solidFill>
                <a:latin typeface="TT Rounds Condensed Bold"/>
              </a:rPr>
              <a:t>Aspecto operativo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697803" y="2138086"/>
            <a:ext cx="6440958" cy="6430670"/>
          </a:xfrm>
          <a:custGeom>
            <a:avLst/>
            <a:gdLst/>
            <a:ahLst/>
            <a:cxnLst/>
            <a:rect r="r" b="b" t="t" l="l"/>
            <a:pathLst>
              <a:path h="6430670" w="6440958">
                <a:moveTo>
                  <a:pt x="0" y="0"/>
                </a:moveTo>
                <a:lnTo>
                  <a:pt x="6440958" y="0"/>
                </a:lnTo>
                <a:lnTo>
                  <a:pt x="6440958" y="6430670"/>
                </a:lnTo>
                <a:lnTo>
                  <a:pt x="0" y="6430670"/>
                </a:lnTo>
                <a:lnTo>
                  <a:pt x="0" y="0"/>
                </a:lnTo>
                <a:close/>
              </a:path>
            </a:pathLst>
          </a:custGeom>
          <a:blipFill>
            <a:blip r:embed="rId2"/>
            <a:stretch>
              <a:fillRect l="0" t="0" r="0" b="0"/>
            </a:stretch>
          </a:blipFill>
        </p:spPr>
      </p:sp>
      <p:sp>
        <p:nvSpPr>
          <p:cNvPr name="Freeform 3" id="3"/>
          <p:cNvSpPr/>
          <p:nvPr/>
        </p:nvSpPr>
        <p:spPr>
          <a:xfrm flipH="false" flipV="false" rot="0">
            <a:off x="7311453" y="4166921"/>
            <a:ext cx="2665096" cy="2813441"/>
          </a:xfrm>
          <a:custGeom>
            <a:avLst/>
            <a:gdLst/>
            <a:ahLst/>
            <a:cxnLst/>
            <a:rect r="r" b="b" t="t" l="l"/>
            <a:pathLst>
              <a:path h="2813441" w="2665096">
                <a:moveTo>
                  <a:pt x="0" y="0"/>
                </a:moveTo>
                <a:lnTo>
                  <a:pt x="2665095" y="0"/>
                </a:lnTo>
                <a:lnTo>
                  <a:pt x="2665095" y="2813441"/>
                </a:lnTo>
                <a:lnTo>
                  <a:pt x="0" y="28134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48551" y="654945"/>
            <a:ext cx="5679841"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Recaudación:</a:t>
            </a:r>
          </a:p>
        </p:txBody>
      </p:sp>
      <p:sp>
        <p:nvSpPr>
          <p:cNvPr name="TextBox 5" id="5"/>
          <p:cNvSpPr txBox="true"/>
          <p:nvPr/>
        </p:nvSpPr>
        <p:spPr>
          <a:xfrm rot="0">
            <a:off x="1662939" y="2661517"/>
            <a:ext cx="4865454" cy="887582"/>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Bancarizar la cobranza y automatizar cancelaciones</a:t>
            </a:r>
          </a:p>
        </p:txBody>
      </p:sp>
      <p:sp>
        <p:nvSpPr>
          <p:cNvPr name="TextBox 6" id="6"/>
          <p:cNvSpPr txBox="true"/>
          <p:nvPr/>
        </p:nvSpPr>
        <p:spPr>
          <a:xfrm rot="0">
            <a:off x="10364674" y="2243746"/>
            <a:ext cx="4865454" cy="887582"/>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Nuevo módulo de reprogramaciones</a:t>
            </a:r>
          </a:p>
        </p:txBody>
      </p:sp>
      <p:sp>
        <p:nvSpPr>
          <p:cNvPr name="TextBox 7" id="7"/>
          <p:cNvSpPr txBox="true"/>
          <p:nvPr/>
        </p:nvSpPr>
        <p:spPr>
          <a:xfrm rot="0">
            <a:off x="1028700" y="6343931"/>
            <a:ext cx="4865454" cy="887582"/>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Mejorar reportes y</a:t>
            </a:r>
          </a:p>
          <a:p>
            <a:pPr algn="ctr">
              <a:lnSpc>
                <a:spcPts val="3240"/>
              </a:lnSpc>
            </a:pPr>
            <a:r>
              <a:rPr lang="en-US" sz="2700" spc="25">
                <a:solidFill>
                  <a:srgbClr val="5B9BD5"/>
                </a:solidFill>
                <a:latin typeface="TT Rounds Condensed Bold"/>
              </a:rPr>
              <a:t>módulo de cartas</a:t>
            </a:r>
          </a:p>
        </p:txBody>
      </p:sp>
      <p:sp>
        <p:nvSpPr>
          <p:cNvPr name="TextBox 8" id="8"/>
          <p:cNvSpPr txBox="true"/>
          <p:nvPr/>
        </p:nvSpPr>
        <p:spPr>
          <a:xfrm rot="0">
            <a:off x="6528393" y="8601998"/>
            <a:ext cx="4865454" cy="1303080"/>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Simulador de cuotas para refinanciamientos y reprogramaciones</a:t>
            </a:r>
          </a:p>
        </p:txBody>
      </p:sp>
      <p:sp>
        <p:nvSpPr>
          <p:cNvPr name="TextBox 9" id="9"/>
          <p:cNvSpPr txBox="true"/>
          <p:nvPr/>
        </p:nvSpPr>
        <p:spPr>
          <a:xfrm rot="0">
            <a:off x="11393847" y="6112652"/>
            <a:ext cx="4865454" cy="472083"/>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Exportar cronogramas</a:t>
            </a:r>
          </a:p>
        </p:txBody>
      </p:sp>
      <p:sp>
        <p:nvSpPr>
          <p:cNvPr name="TextBox 10" id="10"/>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10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48551" y="654945"/>
            <a:ext cx="5679841"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Emisión:</a:t>
            </a:r>
          </a:p>
        </p:txBody>
      </p:sp>
      <p:sp>
        <p:nvSpPr>
          <p:cNvPr name="TextBox 3" id="3"/>
          <p:cNvSpPr txBox="true"/>
          <p:nvPr/>
        </p:nvSpPr>
        <p:spPr>
          <a:xfrm rot="0">
            <a:off x="1858982" y="7060109"/>
            <a:ext cx="4865454" cy="887582"/>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Vinculación con central de riesgos</a:t>
            </a:r>
          </a:p>
        </p:txBody>
      </p:sp>
      <p:sp>
        <p:nvSpPr>
          <p:cNvPr name="TextBox 4" id="4"/>
          <p:cNvSpPr txBox="true"/>
          <p:nvPr/>
        </p:nvSpPr>
        <p:spPr>
          <a:xfrm rot="0">
            <a:off x="6711272" y="1700559"/>
            <a:ext cx="4865454" cy="2134077"/>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Mejora de la prospección:</a:t>
            </a:r>
          </a:p>
          <a:p>
            <a:pPr algn="ctr" marL="488632" indent="-244316" lvl="1">
              <a:lnSpc>
                <a:spcPts val="3240"/>
              </a:lnSpc>
              <a:buFont typeface="Arial"/>
              <a:buChar char="•"/>
            </a:pPr>
            <a:r>
              <a:rPr lang="en-US" sz="2700" spc="25">
                <a:solidFill>
                  <a:srgbClr val="5B9BD5"/>
                </a:solidFill>
                <a:latin typeface="TT Rounds Condensed Bold"/>
              </a:rPr>
              <a:t>Envío cotización</a:t>
            </a:r>
          </a:p>
          <a:p>
            <a:pPr algn="ctr" marL="488632" indent="-244316" lvl="1">
              <a:lnSpc>
                <a:spcPts val="3240"/>
              </a:lnSpc>
              <a:buFont typeface="Arial"/>
              <a:buChar char="•"/>
            </a:pPr>
            <a:r>
              <a:rPr lang="en-US" sz="2700" spc="25">
                <a:solidFill>
                  <a:srgbClr val="5B9BD5"/>
                </a:solidFill>
                <a:latin typeface="TT Rounds Condensed Bold"/>
              </a:rPr>
              <a:t>Validación correo</a:t>
            </a:r>
          </a:p>
          <a:p>
            <a:pPr algn="ctr" marL="488632" indent="-244316" lvl="1">
              <a:lnSpc>
                <a:spcPts val="3240"/>
              </a:lnSpc>
              <a:buFont typeface="Arial"/>
              <a:buChar char="•"/>
            </a:pPr>
            <a:r>
              <a:rPr lang="en-US" sz="2700" spc="25">
                <a:solidFill>
                  <a:srgbClr val="5B9BD5"/>
                </a:solidFill>
                <a:latin typeface="TT Rounds Condensed Bold"/>
              </a:rPr>
              <a:t>Plataforma para el cliente (portal del cliente)</a:t>
            </a:r>
          </a:p>
        </p:txBody>
      </p:sp>
      <p:sp>
        <p:nvSpPr>
          <p:cNvPr name="TextBox 5" id="5"/>
          <p:cNvSpPr txBox="true"/>
          <p:nvPr/>
        </p:nvSpPr>
        <p:spPr>
          <a:xfrm rot="0">
            <a:off x="11563563" y="6852359"/>
            <a:ext cx="4865454" cy="887582"/>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Replicar el proceso de contrato digital de venta de espacios</a:t>
            </a:r>
          </a:p>
        </p:txBody>
      </p:sp>
      <p:sp>
        <p:nvSpPr>
          <p:cNvPr name="Freeform 6" id="6"/>
          <p:cNvSpPr/>
          <p:nvPr/>
        </p:nvSpPr>
        <p:spPr>
          <a:xfrm flipH="false" flipV="false" rot="0">
            <a:off x="6815876" y="4238784"/>
            <a:ext cx="4656247" cy="4656247"/>
          </a:xfrm>
          <a:custGeom>
            <a:avLst/>
            <a:gdLst/>
            <a:ahLst/>
            <a:cxnLst/>
            <a:rect r="r" b="b" t="t" l="l"/>
            <a:pathLst>
              <a:path h="4656247" w="4656247">
                <a:moveTo>
                  <a:pt x="0" y="0"/>
                </a:moveTo>
                <a:lnTo>
                  <a:pt x="4656247" y="0"/>
                </a:lnTo>
                <a:lnTo>
                  <a:pt x="4656247" y="4656247"/>
                </a:lnTo>
                <a:lnTo>
                  <a:pt x="0" y="4656247"/>
                </a:lnTo>
                <a:lnTo>
                  <a:pt x="0" y="0"/>
                </a:lnTo>
                <a:close/>
              </a:path>
            </a:pathLst>
          </a:custGeom>
          <a:blipFill>
            <a:blip r:embed="rId2"/>
            <a:stretch>
              <a:fillRect l="0" t="0" r="0" b="0"/>
            </a:stretch>
          </a:blipFill>
        </p:spPr>
      </p:sp>
      <p:sp>
        <p:nvSpPr>
          <p:cNvPr name="TextBox 7" id="7"/>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11</a:t>
            </a:r>
          </a:p>
        </p:txBody>
      </p:sp>
      <p:sp>
        <p:nvSpPr>
          <p:cNvPr name="Freeform 8" id="8"/>
          <p:cNvSpPr/>
          <p:nvPr/>
        </p:nvSpPr>
        <p:spPr>
          <a:xfrm flipH="false" flipV="false" rot="0">
            <a:off x="8534029" y="5894057"/>
            <a:ext cx="1459944" cy="1406855"/>
          </a:xfrm>
          <a:custGeom>
            <a:avLst/>
            <a:gdLst/>
            <a:ahLst/>
            <a:cxnLst/>
            <a:rect r="r" b="b" t="t" l="l"/>
            <a:pathLst>
              <a:path h="1406855" w="1459944">
                <a:moveTo>
                  <a:pt x="0" y="0"/>
                </a:moveTo>
                <a:lnTo>
                  <a:pt x="1459944" y="0"/>
                </a:lnTo>
                <a:lnTo>
                  <a:pt x="1459944" y="1406855"/>
                </a:lnTo>
                <a:lnTo>
                  <a:pt x="0" y="14068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451200" y="8672179"/>
            <a:ext cx="6472249" cy="0"/>
          </a:xfrm>
          <a:prstGeom prst="line">
            <a:avLst/>
          </a:prstGeom>
          <a:ln cap="flat" w="38100">
            <a:solidFill>
              <a:srgbClr val="000000"/>
            </a:solidFill>
            <a:prstDash val="solid"/>
            <a:headEnd type="none" len="sm" w="sm"/>
            <a:tailEnd type="none" len="sm" w="sm"/>
          </a:ln>
        </p:spPr>
      </p:sp>
      <p:sp>
        <p:nvSpPr>
          <p:cNvPr name="AutoShape 3" id="3"/>
          <p:cNvSpPr/>
          <p:nvPr/>
        </p:nvSpPr>
        <p:spPr>
          <a:xfrm>
            <a:off x="6923449" y="6040747"/>
            <a:ext cx="4342540" cy="840"/>
          </a:xfrm>
          <a:prstGeom prst="line">
            <a:avLst/>
          </a:prstGeom>
          <a:ln cap="flat" w="38100">
            <a:solidFill>
              <a:srgbClr val="000000"/>
            </a:solidFill>
            <a:prstDash val="solid"/>
            <a:headEnd type="none" len="sm" w="sm"/>
            <a:tailEnd type="none" len="sm" w="sm"/>
          </a:ln>
        </p:spPr>
      </p:sp>
      <p:sp>
        <p:nvSpPr>
          <p:cNvPr name="AutoShape 4" id="4"/>
          <p:cNvSpPr/>
          <p:nvPr/>
        </p:nvSpPr>
        <p:spPr>
          <a:xfrm flipV="true">
            <a:off x="11304089" y="3707299"/>
            <a:ext cx="6597262" cy="18896"/>
          </a:xfrm>
          <a:prstGeom prst="line">
            <a:avLst/>
          </a:prstGeom>
          <a:ln cap="flat" w="38100">
            <a:solidFill>
              <a:srgbClr val="000000"/>
            </a:solidFill>
            <a:prstDash val="solid"/>
            <a:headEnd type="none" len="sm" w="sm"/>
            <a:tailEnd type="none" len="sm" w="sm"/>
          </a:ln>
        </p:spPr>
      </p:sp>
      <p:sp>
        <p:nvSpPr>
          <p:cNvPr name="AutoShape 5" id="5"/>
          <p:cNvSpPr/>
          <p:nvPr/>
        </p:nvSpPr>
        <p:spPr>
          <a:xfrm>
            <a:off x="6942499" y="6040747"/>
            <a:ext cx="0" cy="2631432"/>
          </a:xfrm>
          <a:prstGeom prst="line">
            <a:avLst/>
          </a:prstGeom>
          <a:ln cap="flat" w="38100">
            <a:solidFill>
              <a:srgbClr val="000000"/>
            </a:solidFill>
            <a:prstDash val="solid"/>
            <a:headEnd type="none" len="sm" w="sm"/>
            <a:tailEnd type="none" len="sm" w="sm"/>
          </a:ln>
        </p:spPr>
      </p:sp>
      <p:sp>
        <p:nvSpPr>
          <p:cNvPr name="AutoShape 6" id="6"/>
          <p:cNvSpPr/>
          <p:nvPr/>
        </p:nvSpPr>
        <p:spPr>
          <a:xfrm>
            <a:off x="11285039" y="3707299"/>
            <a:ext cx="19050" cy="2353492"/>
          </a:xfrm>
          <a:prstGeom prst="line">
            <a:avLst/>
          </a:prstGeom>
          <a:ln cap="flat" w="38100">
            <a:solidFill>
              <a:srgbClr val="000000"/>
            </a:solidFill>
            <a:prstDash val="solid"/>
            <a:headEnd type="none" len="sm" w="sm"/>
            <a:tailEnd type="none" len="sm" w="sm"/>
          </a:ln>
        </p:spPr>
      </p:sp>
      <p:grpSp>
        <p:nvGrpSpPr>
          <p:cNvPr name="Group 7" id="7"/>
          <p:cNvGrpSpPr/>
          <p:nvPr/>
        </p:nvGrpSpPr>
        <p:grpSpPr>
          <a:xfrm rot="0">
            <a:off x="2727613" y="5010420"/>
            <a:ext cx="1327859" cy="132785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5A4DB"/>
            </a:solidFill>
          </p:spPr>
        </p:sp>
        <p:sp>
          <p:nvSpPr>
            <p:cNvPr name="TextBox 9" id="9"/>
            <p:cNvSpPr txBox="true"/>
            <p:nvPr/>
          </p:nvSpPr>
          <p:spPr>
            <a:xfrm>
              <a:off x="76200" y="66675"/>
              <a:ext cx="660400" cy="669925"/>
            </a:xfrm>
            <a:prstGeom prst="rect">
              <a:avLst/>
            </a:prstGeom>
          </p:spPr>
          <p:txBody>
            <a:bodyPr anchor="ctr" rtlCol="false" tIns="50800" lIns="50800" bIns="50800" rIns="50800"/>
            <a:lstStyle/>
            <a:p>
              <a:pPr algn="ctr">
                <a:lnSpc>
                  <a:spcPts val="4799"/>
                </a:lnSpc>
              </a:pPr>
              <a:r>
                <a:rPr lang="en-US" sz="3999" spc="37">
                  <a:solidFill>
                    <a:srgbClr val="FFFFFF"/>
                  </a:solidFill>
                  <a:latin typeface="TT Rounds Condensed"/>
                </a:rPr>
                <a:t>1</a:t>
              </a:r>
            </a:p>
          </p:txBody>
        </p:sp>
      </p:grpSp>
      <p:sp>
        <p:nvSpPr>
          <p:cNvPr name="TextBox 10" id="10"/>
          <p:cNvSpPr txBox="true"/>
          <p:nvPr/>
        </p:nvSpPr>
        <p:spPr>
          <a:xfrm rot="0">
            <a:off x="7037017" y="3870041"/>
            <a:ext cx="4000372" cy="2190750"/>
          </a:xfrm>
          <a:prstGeom prst="rect">
            <a:avLst/>
          </a:prstGeom>
        </p:spPr>
        <p:txBody>
          <a:bodyPr anchor="t" rtlCol="false" tIns="0" lIns="0" bIns="0" rIns="0">
            <a:spAutoFit/>
          </a:bodyPr>
          <a:lstStyle/>
          <a:p>
            <a:pPr algn="just">
              <a:lnSpc>
                <a:spcPts val="3487"/>
              </a:lnSpc>
            </a:pPr>
          </a:p>
          <a:p>
            <a:pPr algn="just">
              <a:lnSpc>
                <a:spcPts val="3487"/>
              </a:lnSpc>
            </a:pPr>
          </a:p>
          <a:p>
            <a:pPr algn="just">
              <a:lnSpc>
                <a:spcPts val="3487"/>
              </a:lnSpc>
            </a:pPr>
            <a:r>
              <a:rPr lang="en-US" sz="2906" spc="26">
                <a:solidFill>
                  <a:srgbClr val="5B9BD5"/>
                </a:solidFill>
                <a:latin typeface="TT Rounds Condensed Bold"/>
              </a:rPr>
              <a:t>Inscripción en la SBS como plataforma virtual.</a:t>
            </a:r>
          </a:p>
          <a:p>
            <a:pPr algn="just">
              <a:lnSpc>
                <a:spcPts val="3487"/>
              </a:lnSpc>
            </a:pPr>
          </a:p>
        </p:txBody>
      </p:sp>
      <p:grpSp>
        <p:nvGrpSpPr>
          <p:cNvPr name="Group 11" id="11"/>
          <p:cNvGrpSpPr/>
          <p:nvPr/>
        </p:nvGrpSpPr>
        <p:grpSpPr>
          <a:xfrm rot="0">
            <a:off x="8259705" y="2620327"/>
            <a:ext cx="1327859" cy="132785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5A4DB"/>
            </a:solidFill>
          </p:spPr>
        </p:sp>
        <p:sp>
          <p:nvSpPr>
            <p:cNvPr name="TextBox 13" id="13"/>
            <p:cNvSpPr txBox="true"/>
            <p:nvPr/>
          </p:nvSpPr>
          <p:spPr>
            <a:xfrm>
              <a:off x="76200" y="66675"/>
              <a:ext cx="660400" cy="669925"/>
            </a:xfrm>
            <a:prstGeom prst="rect">
              <a:avLst/>
            </a:prstGeom>
          </p:spPr>
          <p:txBody>
            <a:bodyPr anchor="ctr" rtlCol="false" tIns="50800" lIns="50800" bIns="50800" rIns="50800"/>
            <a:lstStyle/>
            <a:p>
              <a:pPr algn="ctr">
                <a:lnSpc>
                  <a:spcPts val="4799"/>
                </a:lnSpc>
              </a:pPr>
              <a:r>
                <a:rPr lang="en-US" sz="3999" spc="37">
                  <a:solidFill>
                    <a:srgbClr val="FFFFFF"/>
                  </a:solidFill>
                  <a:latin typeface="TT Rounds Condensed"/>
                </a:rPr>
                <a:t>2</a:t>
              </a:r>
            </a:p>
          </p:txBody>
        </p:sp>
      </p:grpSp>
      <p:grpSp>
        <p:nvGrpSpPr>
          <p:cNvPr name="Group 14" id="14"/>
          <p:cNvGrpSpPr/>
          <p:nvPr/>
        </p:nvGrpSpPr>
        <p:grpSpPr>
          <a:xfrm rot="0">
            <a:off x="14280978" y="592624"/>
            <a:ext cx="1327859" cy="132785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5A4DB"/>
            </a:solidFill>
          </p:spPr>
        </p:sp>
        <p:sp>
          <p:nvSpPr>
            <p:cNvPr name="TextBox 16" id="16"/>
            <p:cNvSpPr txBox="true"/>
            <p:nvPr/>
          </p:nvSpPr>
          <p:spPr>
            <a:xfrm>
              <a:off x="76200" y="66675"/>
              <a:ext cx="660400" cy="669925"/>
            </a:xfrm>
            <a:prstGeom prst="rect">
              <a:avLst/>
            </a:prstGeom>
          </p:spPr>
          <p:txBody>
            <a:bodyPr anchor="ctr" rtlCol="false" tIns="50800" lIns="50800" bIns="50800" rIns="50800"/>
            <a:lstStyle/>
            <a:p>
              <a:pPr algn="ctr">
                <a:lnSpc>
                  <a:spcPts val="4799"/>
                </a:lnSpc>
              </a:pPr>
              <a:r>
                <a:rPr lang="en-US" sz="3999" spc="37">
                  <a:solidFill>
                    <a:srgbClr val="FFFFFF"/>
                  </a:solidFill>
                  <a:latin typeface="TT Rounds Condensed"/>
                </a:rPr>
                <a:t>3</a:t>
              </a:r>
            </a:p>
          </p:txBody>
        </p:sp>
      </p:grpSp>
      <p:sp>
        <p:nvSpPr>
          <p:cNvPr name="Freeform 17" id="17"/>
          <p:cNvSpPr/>
          <p:nvPr/>
        </p:nvSpPr>
        <p:spPr>
          <a:xfrm flipH="false" flipV="false" rot="0">
            <a:off x="11265989" y="7766252"/>
            <a:ext cx="1822478" cy="2520748"/>
          </a:xfrm>
          <a:custGeom>
            <a:avLst/>
            <a:gdLst/>
            <a:ahLst/>
            <a:cxnLst/>
            <a:rect r="r" b="b" t="t" l="l"/>
            <a:pathLst>
              <a:path h="2520748" w="1822478">
                <a:moveTo>
                  <a:pt x="0" y="0"/>
                </a:moveTo>
                <a:lnTo>
                  <a:pt x="1822478" y="0"/>
                </a:lnTo>
                <a:lnTo>
                  <a:pt x="1822478" y="2520748"/>
                </a:lnTo>
                <a:lnTo>
                  <a:pt x="0" y="2520748"/>
                </a:lnTo>
                <a:lnTo>
                  <a:pt x="0" y="0"/>
                </a:lnTo>
                <a:close/>
              </a:path>
            </a:pathLst>
          </a:custGeom>
          <a:blipFill>
            <a:blip r:embed="rId2"/>
            <a:stretch>
              <a:fillRect l="-21435" t="-4060" r="-22494" b="0"/>
            </a:stretch>
          </a:blipFill>
        </p:spPr>
      </p:sp>
      <p:grpSp>
        <p:nvGrpSpPr>
          <p:cNvPr name="Group 18" id="18"/>
          <p:cNvGrpSpPr/>
          <p:nvPr/>
        </p:nvGrpSpPr>
        <p:grpSpPr>
          <a:xfrm rot="0">
            <a:off x="12399604" y="6338279"/>
            <a:ext cx="5787472" cy="2114274"/>
            <a:chOff x="0" y="0"/>
            <a:chExt cx="1915126" cy="699632"/>
          </a:xfrm>
        </p:grpSpPr>
        <p:sp>
          <p:nvSpPr>
            <p:cNvPr name="Freeform 19" id="19"/>
            <p:cNvSpPr/>
            <p:nvPr/>
          </p:nvSpPr>
          <p:spPr>
            <a:xfrm flipH="false" flipV="false" rot="0">
              <a:off x="0" y="0"/>
              <a:ext cx="1915138" cy="699632"/>
            </a:xfrm>
            <a:custGeom>
              <a:avLst/>
              <a:gdLst/>
              <a:ahLst/>
              <a:cxnLst/>
              <a:rect r="r" b="b" t="t" l="l"/>
              <a:pathLst>
                <a:path h="699632" w="1915138">
                  <a:moveTo>
                    <a:pt x="1613918" y="0"/>
                  </a:moveTo>
                  <a:lnTo>
                    <a:pt x="282407" y="0"/>
                  </a:lnTo>
                  <a:cubicBezTo>
                    <a:pt x="126426" y="0"/>
                    <a:pt x="0" y="123512"/>
                    <a:pt x="0" y="269573"/>
                  </a:cubicBezTo>
                  <a:cubicBezTo>
                    <a:pt x="0" y="374601"/>
                    <a:pt x="66279" y="469742"/>
                    <a:pt x="162037" y="513883"/>
                  </a:cubicBezTo>
                  <a:lnTo>
                    <a:pt x="162037" y="699632"/>
                  </a:lnTo>
                  <a:lnTo>
                    <a:pt x="353844" y="540164"/>
                  </a:lnTo>
                  <a:lnTo>
                    <a:pt x="1613918" y="540164"/>
                  </a:lnTo>
                  <a:cubicBezTo>
                    <a:pt x="1788689" y="540164"/>
                    <a:pt x="1915126" y="416652"/>
                    <a:pt x="1915126" y="269565"/>
                  </a:cubicBezTo>
                  <a:cubicBezTo>
                    <a:pt x="1915138" y="123512"/>
                    <a:pt x="1788689" y="0"/>
                    <a:pt x="1613918" y="0"/>
                  </a:cubicBezTo>
                  <a:close/>
                </a:path>
              </a:pathLst>
            </a:custGeom>
            <a:solidFill>
              <a:srgbClr val="5B9BD5"/>
            </a:solidFill>
          </p:spPr>
        </p:sp>
        <p:sp>
          <p:nvSpPr>
            <p:cNvPr name="TextBox 20" id="20"/>
            <p:cNvSpPr txBox="true"/>
            <p:nvPr/>
          </p:nvSpPr>
          <p:spPr>
            <a:xfrm>
              <a:off x="0" y="38100"/>
              <a:ext cx="1915126" cy="471032"/>
            </a:xfrm>
            <a:prstGeom prst="rect">
              <a:avLst/>
            </a:prstGeom>
          </p:spPr>
          <p:txBody>
            <a:bodyPr anchor="ctr" rtlCol="false" tIns="50800" lIns="50800" bIns="50800" rIns="50800"/>
            <a:lstStyle/>
            <a:p>
              <a:pPr algn="ctr">
                <a:lnSpc>
                  <a:spcPts val="2160"/>
                </a:lnSpc>
              </a:pPr>
            </a:p>
          </p:txBody>
        </p:sp>
      </p:grpSp>
      <p:sp>
        <p:nvSpPr>
          <p:cNvPr name="TextBox 21" id="21"/>
          <p:cNvSpPr txBox="true"/>
          <p:nvPr/>
        </p:nvSpPr>
        <p:spPr>
          <a:xfrm rot="0">
            <a:off x="13327380" y="9563082"/>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12</a:t>
            </a:r>
          </a:p>
        </p:txBody>
      </p:sp>
      <p:sp>
        <p:nvSpPr>
          <p:cNvPr name="TextBox 22" id="22"/>
          <p:cNvSpPr txBox="true"/>
          <p:nvPr/>
        </p:nvSpPr>
        <p:spPr>
          <a:xfrm rot="0">
            <a:off x="451200" y="7142364"/>
            <a:ext cx="6250464" cy="1382127"/>
          </a:xfrm>
          <a:prstGeom prst="rect">
            <a:avLst/>
          </a:prstGeom>
        </p:spPr>
        <p:txBody>
          <a:bodyPr anchor="t" rtlCol="false" tIns="0" lIns="0" bIns="0" rIns="0">
            <a:spAutoFit/>
          </a:bodyPr>
          <a:lstStyle/>
          <a:p>
            <a:pPr algn="just">
              <a:lnSpc>
                <a:spcPts val="3613"/>
              </a:lnSpc>
            </a:pPr>
            <a:r>
              <a:rPr lang="en-US" sz="3011" spc="28">
                <a:solidFill>
                  <a:srgbClr val="5B9BD5"/>
                </a:solidFill>
                <a:latin typeface="TT Rounds Condensed Bold"/>
              </a:rPr>
              <a:t>Desarrollar las mejoras del proceso de prospección (por el portal del cliente) para tener la plataforma virtual.</a:t>
            </a:r>
          </a:p>
        </p:txBody>
      </p:sp>
      <p:sp>
        <p:nvSpPr>
          <p:cNvPr name="TextBox 23" id="23"/>
          <p:cNvSpPr txBox="true"/>
          <p:nvPr/>
        </p:nvSpPr>
        <p:spPr>
          <a:xfrm rot="0">
            <a:off x="218048" y="230674"/>
            <a:ext cx="8041657" cy="723900"/>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PLAN DE DESARROLLO:</a:t>
            </a:r>
          </a:p>
        </p:txBody>
      </p:sp>
      <p:sp>
        <p:nvSpPr>
          <p:cNvPr name="TextBox 24" id="24"/>
          <p:cNvSpPr txBox="true"/>
          <p:nvPr/>
        </p:nvSpPr>
        <p:spPr>
          <a:xfrm rot="0">
            <a:off x="11404379" y="2709190"/>
            <a:ext cx="6496971" cy="1238996"/>
          </a:xfrm>
          <a:prstGeom prst="rect">
            <a:avLst/>
          </a:prstGeom>
        </p:spPr>
        <p:txBody>
          <a:bodyPr anchor="t" rtlCol="false" tIns="0" lIns="0" bIns="0" rIns="0">
            <a:spAutoFit/>
          </a:bodyPr>
          <a:lstStyle/>
          <a:p>
            <a:pPr algn="just">
              <a:lnSpc>
                <a:spcPts val="3232"/>
              </a:lnSpc>
            </a:pPr>
            <a:r>
              <a:rPr lang="en-US" sz="2885" spc="27">
                <a:solidFill>
                  <a:srgbClr val="5B9BD5"/>
                </a:solidFill>
                <a:latin typeface="TT Rounds Condensed Bold"/>
              </a:rPr>
              <a:t>Desarrollar</a:t>
            </a:r>
            <a:r>
              <a:rPr lang="en-US" sz="2885" spc="27">
                <a:solidFill>
                  <a:srgbClr val="5B9BD5"/>
                </a:solidFill>
                <a:latin typeface="TT Rounds Condensed Bold"/>
              </a:rPr>
              <a:t> el recaudo por trama bancaria para relanzar el producto.</a:t>
            </a:r>
          </a:p>
          <a:p>
            <a:pPr algn="just">
              <a:lnSpc>
                <a:spcPts val="3232"/>
              </a:lnSpc>
            </a:pPr>
          </a:p>
        </p:txBody>
      </p:sp>
      <p:sp>
        <p:nvSpPr>
          <p:cNvPr name="TextBox 25" id="25"/>
          <p:cNvSpPr txBox="true"/>
          <p:nvPr/>
        </p:nvSpPr>
        <p:spPr>
          <a:xfrm rot="0">
            <a:off x="12750480" y="6528002"/>
            <a:ext cx="4875780" cy="1238250"/>
          </a:xfrm>
          <a:prstGeom prst="rect">
            <a:avLst/>
          </a:prstGeom>
        </p:spPr>
        <p:txBody>
          <a:bodyPr anchor="t" rtlCol="false" tIns="0" lIns="0" bIns="0" rIns="0">
            <a:spAutoFit/>
          </a:bodyPr>
          <a:lstStyle/>
          <a:p>
            <a:pPr algn="just">
              <a:lnSpc>
                <a:spcPts val="3240"/>
              </a:lnSpc>
            </a:pPr>
            <a:r>
              <a:rPr lang="en-US" sz="2700" spc="25">
                <a:solidFill>
                  <a:srgbClr val="FFFFFF"/>
                </a:solidFill>
                <a:latin typeface="TT Rounds Condensed Bold"/>
              </a:rPr>
              <a:t>El resto de mejoras se llevarán a cabo cuando el producto se haya relanzado.</a:t>
            </a:r>
          </a:p>
        </p:txBody>
      </p:sp>
      <p:sp>
        <p:nvSpPr>
          <p:cNvPr name="Freeform 26" id="26"/>
          <p:cNvSpPr/>
          <p:nvPr/>
        </p:nvSpPr>
        <p:spPr>
          <a:xfrm flipH="false" flipV="false" rot="0">
            <a:off x="3391543" y="1518183"/>
            <a:ext cx="2013806" cy="1398680"/>
          </a:xfrm>
          <a:custGeom>
            <a:avLst/>
            <a:gdLst/>
            <a:ahLst/>
            <a:cxnLst/>
            <a:rect r="r" b="b" t="t" l="l"/>
            <a:pathLst>
              <a:path h="1398680" w="2013806">
                <a:moveTo>
                  <a:pt x="0" y="0"/>
                </a:moveTo>
                <a:lnTo>
                  <a:pt x="2013806" y="0"/>
                </a:lnTo>
                <a:lnTo>
                  <a:pt x="2013806" y="1398680"/>
                </a:lnTo>
                <a:lnTo>
                  <a:pt x="0" y="13986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7" id="27"/>
          <p:cNvSpPr/>
          <p:nvPr/>
        </p:nvSpPr>
        <p:spPr>
          <a:xfrm flipH="false" flipV="false" rot="0">
            <a:off x="687381" y="1518183"/>
            <a:ext cx="1534570" cy="1515039"/>
          </a:xfrm>
          <a:custGeom>
            <a:avLst/>
            <a:gdLst/>
            <a:ahLst/>
            <a:cxnLst/>
            <a:rect r="r" b="b" t="t" l="l"/>
            <a:pathLst>
              <a:path h="1515039" w="1534570">
                <a:moveTo>
                  <a:pt x="0" y="0"/>
                </a:moveTo>
                <a:lnTo>
                  <a:pt x="1534570" y="0"/>
                </a:lnTo>
                <a:lnTo>
                  <a:pt x="1534570" y="1515039"/>
                </a:lnTo>
                <a:lnTo>
                  <a:pt x="0" y="15150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528393" y="5693569"/>
            <a:ext cx="4254023" cy="4114800"/>
          </a:xfrm>
          <a:custGeom>
            <a:avLst/>
            <a:gdLst/>
            <a:ahLst/>
            <a:cxnLst/>
            <a:rect r="r" b="b" t="t" l="l"/>
            <a:pathLst>
              <a:path h="4114800" w="4254023">
                <a:moveTo>
                  <a:pt x="0" y="0"/>
                </a:moveTo>
                <a:lnTo>
                  <a:pt x="4254023" y="0"/>
                </a:lnTo>
                <a:lnTo>
                  <a:pt x="42540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5665" y="3525953"/>
            <a:ext cx="4975553" cy="1091678"/>
            <a:chOff x="0" y="0"/>
            <a:chExt cx="1310434" cy="287520"/>
          </a:xfrm>
        </p:grpSpPr>
        <p:sp>
          <p:nvSpPr>
            <p:cNvPr name="Freeform 4" id="4"/>
            <p:cNvSpPr/>
            <p:nvPr/>
          </p:nvSpPr>
          <p:spPr>
            <a:xfrm flipH="false" flipV="false" rot="0">
              <a:off x="0" y="0"/>
              <a:ext cx="1310434" cy="287520"/>
            </a:xfrm>
            <a:custGeom>
              <a:avLst/>
              <a:gdLst/>
              <a:ahLst/>
              <a:cxnLst/>
              <a:rect r="r" b="b" t="t" l="l"/>
              <a:pathLst>
                <a:path h="287520" w="1310434">
                  <a:moveTo>
                    <a:pt x="78772" y="0"/>
                  </a:moveTo>
                  <a:lnTo>
                    <a:pt x="1231662" y="0"/>
                  </a:lnTo>
                  <a:cubicBezTo>
                    <a:pt x="1252553" y="0"/>
                    <a:pt x="1272589" y="8299"/>
                    <a:pt x="1287362" y="23072"/>
                  </a:cubicBezTo>
                  <a:cubicBezTo>
                    <a:pt x="1302134" y="37844"/>
                    <a:pt x="1310434" y="57880"/>
                    <a:pt x="1310434" y="78772"/>
                  </a:cubicBezTo>
                  <a:lnTo>
                    <a:pt x="1310434" y="208748"/>
                  </a:lnTo>
                  <a:cubicBezTo>
                    <a:pt x="1310434" y="229640"/>
                    <a:pt x="1302134" y="249676"/>
                    <a:pt x="1287362" y="264448"/>
                  </a:cubicBezTo>
                  <a:cubicBezTo>
                    <a:pt x="1272589" y="279221"/>
                    <a:pt x="1252553" y="287520"/>
                    <a:pt x="1231662" y="287520"/>
                  </a:cubicBezTo>
                  <a:lnTo>
                    <a:pt x="78772" y="287520"/>
                  </a:lnTo>
                  <a:cubicBezTo>
                    <a:pt x="57880" y="287520"/>
                    <a:pt x="37844" y="279221"/>
                    <a:pt x="23072" y="264448"/>
                  </a:cubicBezTo>
                  <a:cubicBezTo>
                    <a:pt x="8299" y="249676"/>
                    <a:pt x="0" y="229640"/>
                    <a:pt x="0" y="208748"/>
                  </a:cubicBezTo>
                  <a:lnTo>
                    <a:pt x="0" y="78772"/>
                  </a:lnTo>
                  <a:cubicBezTo>
                    <a:pt x="0" y="57880"/>
                    <a:pt x="8299" y="37844"/>
                    <a:pt x="23072" y="23072"/>
                  </a:cubicBezTo>
                  <a:cubicBezTo>
                    <a:pt x="37844" y="8299"/>
                    <a:pt x="57880" y="0"/>
                    <a:pt x="78772" y="0"/>
                  </a:cubicBezTo>
                  <a:close/>
                </a:path>
              </a:pathLst>
            </a:custGeom>
            <a:solidFill>
              <a:srgbClr val="279C8E"/>
            </a:solidFill>
          </p:spPr>
        </p:sp>
        <p:sp>
          <p:nvSpPr>
            <p:cNvPr name="TextBox 5" id="5"/>
            <p:cNvSpPr txBox="true"/>
            <p:nvPr/>
          </p:nvSpPr>
          <p:spPr>
            <a:xfrm>
              <a:off x="0" y="0"/>
              <a:ext cx="1310434" cy="287520"/>
            </a:xfrm>
            <a:prstGeom prst="rect">
              <a:avLst/>
            </a:prstGeom>
          </p:spPr>
          <p:txBody>
            <a:bodyPr anchor="ctr" rtlCol="false" tIns="50800" lIns="50800" bIns="50800" rIns="50800"/>
            <a:lstStyle/>
            <a:p>
              <a:pPr algn="ctr">
                <a:lnSpc>
                  <a:spcPts val="2160"/>
                </a:lnSpc>
              </a:pPr>
            </a:p>
          </p:txBody>
        </p:sp>
      </p:grpSp>
      <p:grpSp>
        <p:nvGrpSpPr>
          <p:cNvPr name="Group 6" id="6"/>
          <p:cNvGrpSpPr/>
          <p:nvPr/>
        </p:nvGrpSpPr>
        <p:grpSpPr>
          <a:xfrm rot="0">
            <a:off x="11570341" y="3525953"/>
            <a:ext cx="4975553" cy="1091678"/>
            <a:chOff x="0" y="0"/>
            <a:chExt cx="1310434" cy="287520"/>
          </a:xfrm>
        </p:grpSpPr>
        <p:sp>
          <p:nvSpPr>
            <p:cNvPr name="Freeform 7" id="7"/>
            <p:cNvSpPr/>
            <p:nvPr/>
          </p:nvSpPr>
          <p:spPr>
            <a:xfrm flipH="false" flipV="false" rot="0">
              <a:off x="0" y="0"/>
              <a:ext cx="1310434" cy="287520"/>
            </a:xfrm>
            <a:custGeom>
              <a:avLst/>
              <a:gdLst/>
              <a:ahLst/>
              <a:cxnLst/>
              <a:rect r="r" b="b" t="t" l="l"/>
              <a:pathLst>
                <a:path h="287520" w="1310434">
                  <a:moveTo>
                    <a:pt x="79356" y="0"/>
                  </a:moveTo>
                  <a:lnTo>
                    <a:pt x="1231078" y="0"/>
                  </a:lnTo>
                  <a:cubicBezTo>
                    <a:pt x="1274905" y="0"/>
                    <a:pt x="1310434" y="35529"/>
                    <a:pt x="1310434" y="79356"/>
                  </a:cubicBezTo>
                  <a:lnTo>
                    <a:pt x="1310434" y="208164"/>
                  </a:lnTo>
                  <a:cubicBezTo>
                    <a:pt x="1310434" y="251991"/>
                    <a:pt x="1274905" y="287520"/>
                    <a:pt x="1231078" y="287520"/>
                  </a:cubicBezTo>
                  <a:lnTo>
                    <a:pt x="79356" y="287520"/>
                  </a:lnTo>
                  <a:cubicBezTo>
                    <a:pt x="35529" y="287520"/>
                    <a:pt x="0" y="251991"/>
                    <a:pt x="0" y="208164"/>
                  </a:cubicBezTo>
                  <a:lnTo>
                    <a:pt x="0" y="79356"/>
                  </a:lnTo>
                  <a:cubicBezTo>
                    <a:pt x="0" y="35529"/>
                    <a:pt x="35529" y="0"/>
                    <a:pt x="79356" y="0"/>
                  </a:cubicBezTo>
                  <a:close/>
                </a:path>
              </a:pathLst>
            </a:custGeom>
            <a:solidFill>
              <a:srgbClr val="279C8E"/>
            </a:solidFill>
          </p:spPr>
        </p:sp>
        <p:sp>
          <p:nvSpPr>
            <p:cNvPr name="TextBox 8" id="8"/>
            <p:cNvSpPr txBox="true"/>
            <p:nvPr/>
          </p:nvSpPr>
          <p:spPr>
            <a:xfrm>
              <a:off x="0" y="0"/>
              <a:ext cx="1310434" cy="287520"/>
            </a:xfrm>
            <a:prstGeom prst="rect">
              <a:avLst/>
            </a:prstGeom>
          </p:spPr>
          <p:txBody>
            <a:bodyPr anchor="ctr" rtlCol="false" tIns="50800" lIns="50800" bIns="50800" rIns="50800"/>
            <a:lstStyle/>
            <a:p>
              <a:pPr algn="ctr">
                <a:lnSpc>
                  <a:spcPts val="2160"/>
                </a:lnSpc>
              </a:pPr>
            </a:p>
          </p:txBody>
        </p:sp>
      </p:grpSp>
      <p:sp>
        <p:nvSpPr>
          <p:cNvPr name="Freeform 9" id="9"/>
          <p:cNvSpPr/>
          <p:nvPr/>
        </p:nvSpPr>
        <p:spPr>
          <a:xfrm flipH="false" flipV="false" rot="0">
            <a:off x="1745181" y="1616952"/>
            <a:ext cx="1369507" cy="1030866"/>
          </a:xfrm>
          <a:custGeom>
            <a:avLst/>
            <a:gdLst/>
            <a:ahLst/>
            <a:cxnLst/>
            <a:rect r="r" b="b" t="t" l="l"/>
            <a:pathLst>
              <a:path h="1030866" w="1369507">
                <a:moveTo>
                  <a:pt x="0" y="0"/>
                </a:moveTo>
                <a:lnTo>
                  <a:pt x="1369507" y="0"/>
                </a:lnTo>
                <a:lnTo>
                  <a:pt x="1369507" y="1030866"/>
                </a:lnTo>
                <a:lnTo>
                  <a:pt x="0" y="10308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13</a:t>
            </a:r>
          </a:p>
        </p:txBody>
      </p:sp>
      <p:sp>
        <p:nvSpPr>
          <p:cNvPr name="TextBox 11" id="11"/>
          <p:cNvSpPr txBox="true"/>
          <p:nvPr/>
        </p:nvSpPr>
        <p:spPr>
          <a:xfrm rot="0">
            <a:off x="848551" y="654945"/>
            <a:ext cx="5679841"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Presupuesto:</a:t>
            </a:r>
          </a:p>
        </p:txBody>
      </p:sp>
      <p:sp>
        <p:nvSpPr>
          <p:cNvPr name="TextBox 12" id="12"/>
          <p:cNvSpPr txBox="true"/>
          <p:nvPr/>
        </p:nvSpPr>
        <p:spPr>
          <a:xfrm rot="0">
            <a:off x="2644968" y="3782226"/>
            <a:ext cx="2956665" cy="571500"/>
          </a:xfrm>
          <a:prstGeom prst="rect">
            <a:avLst/>
          </a:prstGeom>
        </p:spPr>
        <p:txBody>
          <a:bodyPr anchor="t" rtlCol="false" tIns="0" lIns="0" bIns="0" rIns="0">
            <a:spAutoFit/>
          </a:bodyPr>
          <a:lstStyle/>
          <a:p>
            <a:pPr algn="l">
              <a:lnSpc>
                <a:spcPts val="4560"/>
              </a:lnSpc>
            </a:pPr>
            <a:r>
              <a:rPr lang="en-US" sz="3800" spc="35">
                <a:solidFill>
                  <a:srgbClr val="FFFFFF"/>
                </a:solidFill>
                <a:latin typeface="TT Rounds Condensed"/>
              </a:rPr>
              <a:t>Desarrollos</a:t>
            </a:r>
          </a:p>
        </p:txBody>
      </p:sp>
      <p:sp>
        <p:nvSpPr>
          <p:cNvPr name="TextBox 13" id="13"/>
          <p:cNvSpPr txBox="true"/>
          <p:nvPr/>
        </p:nvSpPr>
        <p:spPr>
          <a:xfrm rot="0">
            <a:off x="10999694" y="5264165"/>
            <a:ext cx="9071144" cy="4063437"/>
          </a:xfrm>
          <a:prstGeom prst="rect">
            <a:avLst/>
          </a:prstGeom>
        </p:spPr>
        <p:txBody>
          <a:bodyPr anchor="t" rtlCol="false" tIns="0" lIns="0" bIns="0" rIns="0">
            <a:spAutoFit/>
          </a:bodyPr>
          <a:lstStyle/>
          <a:p>
            <a:pPr algn="l">
              <a:lnSpc>
                <a:spcPts val="4608"/>
              </a:lnSpc>
            </a:pPr>
          </a:p>
          <a:p>
            <a:pPr algn="l" marL="1426002" indent="-475334" lvl="2">
              <a:lnSpc>
                <a:spcPts val="4608"/>
              </a:lnSpc>
              <a:buFont typeface="Arial"/>
              <a:buChar char="⚬"/>
            </a:pPr>
            <a:r>
              <a:rPr lang="en-US" sz="3840" spc="34">
                <a:solidFill>
                  <a:srgbClr val="010101"/>
                </a:solidFill>
                <a:latin typeface="TT Rounds Condensed"/>
              </a:rPr>
              <a:t>Servidor</a:t>
            </a:r>
          </a:p>
          <a:p>
            <a:pPr algn="l">
              <a:lnSpc>
                <a:spcPts val="4608"/>
              </a:lnSpc>
            </a:pPr>
          </a:p>
          <a:p>
            <a:pPr algn="l">
              <a:lnSpc>
                <a:spcPts val="4608"/>
              </a:lnSpc>
            </a:pPr>
          </a:p>
          <a:p>
            <a:pPr algn="l">
              <a:lnSpc>
                <a:spcPts val="4608"/>
              </a:lnSpc>
            </a:pPr>
          </a:p>
          <a:p>
            <a:pPr algn="l">
              <a:lnSpc>
                <a:spcPts val="4608"/>
              </a:lnSpc>
            </a:pPr>
          </a:p>
          <a:p>
            <a:pPr algn="l" marL="1426489" indent="-475496" lvl="2">
              <a:lnSpc>
                <a:spcPts val="4608"/>
              </a:lnSpc>
              <a:buFont typeface="Arial"/>
              <a:buChar char="⚬"/>
            </a:pPr>
            <a:r>
              <a:rPr lang="en-US" sz="3840" spc="35">
                <a:solidFill>
                  <a:srgbClr val="010101"/>
                </a:solidFill>
                <a:latin typeface="TT Rounds Condensed"/>
              </a:rPr>
              <a:t>SSL</a:t>
            </a:r>
          </a:p>
        </p:txBody>
      </p:sp>
      <p:sp>
        <p:nvSpPr>
          <p:cNvPr name="TextBox 14" id="14"/>
          <p:cNvSpPr txBox="true"/>
          <p:nvPr/>
        </p:nvSpPr>
        <p:spPr>
          <a:xfrm rot="0">
            <a:off x="13463933" y="3210726"/>
            <a:ext cx="2071333" cy="1714500"/>
          </a:xfrm>
          <a:prstGeom prst="rect">
            <a:avLst/>
          </a:prstGeom>
        </p:spPr>
        <p:txBody>
          <a:bodyPr anchor="t" rtlCol="false" tIns="0" lIns="0" bIns="0" rIns="0">
            <a:spAutoFit/>
          </a:bodyPr>
          <a:lstStyle/>
          <a:p>
            <a:pPr algn="l">
              <a:lnSpc>
                <a:spcPts val="4560"/>
              </a:lnSpc>
            </a:pPr>
          </a:p>
          <a:p>
            <a:pPr algn="l">
              <a:lnSpc>
                <a:spcPts val="4560"/>
              </a:lnSpc>
            </a:pPr>
            <a:r>
              <a:rPr lang="en-US" sz="3800" spc="35">
                <a:solidFill>
                  <a:srgbClr val="FFFFFF"/>
                </a:solidFill>
                <a:latin typeface="TT Rounds Condensed"/>
              </a:rPr>
              <a:t>Gastos</a:t>
            </a:r>
          </a:p>
          <a:p>
            <a:pPr algn="l">
              <a:lnSpc>
                <a:spcPts val="456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908514" y="3840420"/>
            <a:ext cx="8470970" cy="1303080"/>
          </a:xfrm>
          <a:prstGeom prst="rect">
            <a:avLst/>
          </a:prstGeom>
        </p:spPr>
        <p:txBody>
          <a:bodyPr anchor="t" rtlCol="false" tIns="0" lIns="0" bIns="0" rIns="0">
            <a:spAutoFit/>
          </a:bodyPr>
          <a:lstStyle/>
          <a:p>
            <a:pPr algn="ctr">
              <a:lnSpc>
                <a:spcPts val="9720"/>
              </a:lnSpc>
            </a:pPr>
            <a:r>
              <a:rPr lang="en-US" sz="8100" spc="75">
                <a:solidFill>
                  <a:srgbClr val="5B9BD5"/>
                </a:solidFill>
                <a:latin typeface="TT Rounds Condensed Bold"/>
              </a:rPr>
              <a:t>Aspecto legal</a:t>
            </a:r>
          </a:p>
        </p:txBody>
      </p:sp>
      <p:sp>
        <p:nvSpPr>
          <p:cNvPr name="Freeform 4" id="4"/>
          <p:cNvSpPr/>
          <p:nvPr/>
        </p:nvSpPr>
        <p:spPr>
          <a:xfrm flipH="false" flipV="false" rot="0">
            <a:off x="7979076" y="6218225"/>
            <a:ext cx="1872095" cy="2243251"/>
          </a:xfrm>
          <a:custGeom>
            <a:avLst/>
            <a:gdLst/>
            <a:ahLst/>
            <a:cxnLst/>
            <a:rect r="r" b="b" t="t" l="l"/>
            <a:pathLst>
              <a:path h="2243251" w="1872095">
                <a:moveTo>
                  <a:pt x="0" y="0"/>
                </a:moveTo>
                <a:lnTo>
                  <a:pt x="1872096" y="0"/>
                </a:lnTo>
                <a:lnTo>
                  <a:pt x="1872096" y="2243251"/>
                </a:lnTo>
                <a:lnTo>
                  <a:pt x="0" y="22432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sp>
        <p:nvSpPr>
          <p:cNvPr name="TextBox 7" id="7"/>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grpSp>
        <p:nvGrpSpPr>
          <p:cNvPr name="Group 8" id="8"/>
          <p:cNvGrpSpPr/>
          <p:nvPr/>
        </p:nvGrpSpPr>
        <p:grpSpPr>
          <a:xfrm rot="0">
            <a:off x="11440820" y="8871898"/>
            <a:ext cx="4937884" cy="952792"/>
            <a:chOff x="0" y="0"/>
            <a:chExt cx="1300513" cy="250941"/>
          </a:xfrm>
        </p:grpSpPr>
        <p:sp>
          <p:nvSpPr>
            <p:cNvPr name="Freeform 9" id="9"/>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10" id="10"/>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TextBox 11" id="11"/>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2" id="12"/>
          <p:cNvSpPr txBox="true"/>
          <p:nvPr/>
        </p:nvSpPr>
        <p:spPr>
          <a:xfrm rot="0">
            <a:off x="6742332" y="2787437"/>
            <a:ext cx="2856071" cy="811530"/>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1) Entidad</a:t>
            </a:r>
          </a:p>
        </p:txBody>
      </p:sp>
      <p:sp>
        <p:nvSpPr>
          <p:cNvPr name="TextBox 13" id="13"/>
          <p:cNvSpPr txBox="true"/>
          <p:nvPr/>
        </p:nvSpPr>
        <p:spPr>
          <a:xfrm rot="0">
            <a:off x="372343" y="5324262"/>
            <a:ext cx="7798024" cy="2752725"/>
          </a:xfrm>
          <a:prstGeom prst="rect">
            <a:avLst/>
          </a:prstGeom>
        </p:spPr>
        <p:txBody>
          <a:bodyPr anchor="t" rtlCol="false" tIns="0" lIns="0" bIns="0" rIns="0">
            <a:spAutoFit/>
          </a:bodyPr>
          <a:lstStyle/>
          <a:p>
            <a:pPr>
              <a:lnSpc>
                <a:spcPts val="2751"/>
              </a:lnSpc>
              <a:spcBef>
                <a:spcPct val="0"/>
              </a:spcBef>
            </a:pPr>
            <a:r>
              <a:rPr lang="en-US" sz="2292" spc="21">
                <a:solidFill>
                  <a:srgbClr val="000000"/>
                </a:solidFill>
                <a:latin typeface="TT Rounds Condensed"/>
              </a:rPr>
              <a:t>Facultados como empresa de préstamo:</a:t>
            </a:r>
          </a:p>
          <a:p>
            <a:pPr>
              <a:lnSpc>
                <a:spcPts val="2751"/>
              </a:lnSpc>
              <a:spcBef>
                <a:spcPct val="0"/>
              </a:spcBef>
            </a:pPr>
          </a:p>
          <a:p>
            <a:pPr>
              <a:lnSpc>
                <a:spcPts val="2751"/>
              </a:lnSpc>
              <a:spcBef>
                <a:spcPct val="0"/>
              </a:spcBef>
            </a:pPr>
            <a:r>
              <a:rPr lang="en-US" sz="2292" spc="21">
                <a:solidFill>
                  <a:srgbClr val="000000"/>
                </a:solidFill>
                <a:latin typeface="TT Rounds Condensed"/>
              </a:rPr>
              <a:t>“En la medida que solo dediquemos a conceder préstamos a terceros con capital propio, es decir no a captar dinero del público para realizar actividades, no será considerada como empresa del sistema financiero, en consecuencia, no le será de aplicación la Ley General ni las normas que la SBS ha emitido con relación a las entidades pertenecientes al sistema financiero”. </a:t>
            </a:r>
          </a:p>
        </p:txBody>
      </p:sp>
      <p:sp>
        <p:nvSpPr>
          <p:cNvPr name="TextBox 14" id="14"/>
          <p:cNvSpPr txBox="true"/>
          <p:nvPr/>
        </p:nvSpPr>
        <p:spPr>
          <a:xfrm rot="0">
            <a:off x="9598403" y="5408338"/>
            <a:ext cx="8426374" cy="2762399"/>
          </a:xfrm>
          <a:prstGeom prst="rect">
            <a:avLst/>
          </a:prstGeom>
        </p:spPr>
        <p:txBody>
          <a:bodyPr anchor="t" rtlCol="false" tIns="0" lIns="0" bIns="0" rIns="0">
            <a:spAutoFit/>
          </a:bodyPr>
          <a:lstStyle/>
          <a:p>
            <a:pPr>
              <a:lnSpc>
                <a:spcPts val="2796"/>
              </a:lnSpc>
              <a:spcBef>
                <a:spcPct val="0"/>
              </a:spcBef>
            </a:pPr>
            <a:r>
              <a:rPr lang="en-US" sz="2330" spc="21">
                <a:solidFill>
                  <a:srgbClr val="000000"/>
                </a:solidFill>
                <a:latin typeface="TT Rounds Condensed"/>
              </a:rPr>
              <a:t>En 01/2020, inscrita en la Partida 13120372,  se realizó la extensión de los servicios para la “Actividad de colocación de créditos de fondos propios. Se podrá realizar todos los actos, operaciones y contratos que pueden ser autorizados a una entidad prestadora de créditos, incluyendo entre otras, otorgar financiamientos a personas naturales, cobrar intereses moratorios y compensatorios aplicables a la legislación de la materia vigentes y solicitar el pago puntual de los créditos otorgados”.</a:t>
            </a:r>
          </a:p>
        </p:txBody>
      </p:sp>
      <p:sp>
        <p:nvSpPr>
          <p:cNvPr name="TextBox 15" id="15"/>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6" id="16"/>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7" id="17"/>
          <p:cNvSpPr txBox="true"/>
          <p:nvPr/>
        </p:nvSpPr>
        <p:spPr>
          <a:xfrm rot="0">
            <a:off x="12217767" y="9028200"/>
            <a:ext cx="3187647" cy="586337"/>
          </a:xfrm>
          <a:prstGeom prst="rect">
            <a:avLst/>
          </a:prstGeom>
        </p:spPr>
        <p:txBody>
          <a:bodyPr anchor="t" rtlCol="false" tIns="0" lIns="0" bIns="0" rIns="0">
            <a:spAutoFit/>
          </a:bodyPr>
          <a:lstStyle/>
          <a:p>
            <a:pPr algn="ctr">
              <a:lnSpc>
                <a:spcPts val="4861"/>
              </a:lnSpc>
            </a:pPr>
            <a:r>
              <a:rPr lang="en-US" sz="3472">
                <a:solidFill>
                  <a:srgbClr val="FFFFFF"/>
                </a:solidFill>
                <a:latin typeface="Open Sans Extra Bold"/>
              </a:rPr>
              <a:t>Conforme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sp>
        <p:nvSpPr>
          <p:cNvPr name="TextBox 7" id="7"/>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grpSp>
        <p:nvGrpSpPr>
          <p:cNvPr name="Group 8" id="8"/>
          <p:cNvGrpSpPr/>
          <p:nvPr/>
        </p:nvGrpSpPr>
        <p:grpSpPr>
          <a:xfrm rot="0">
            <a:off x="11440820" y="8871898"/>
            <a:ext cx="4937884" cy="952792"/>
            <a:chOff x="0" y="0"/>
            <a:chExt cx="1300513" cy="250941"/>
          </a:xfrm>
        </p:grpSpPr>
        <p:sp>
          <p:nvSpPr>
            <p:cNvPr name="Freeform 9" id="9"/>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10" id="10"/>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Freeform 11" id="11"/>
          <p:cNvSpPr/>
          <p:nvPr/>
        </p:nvSpPr>
        <p:spPr>
          <a:xfrm flipH="false" flipV="false" rot="0">
            <a:off x="0" y="6514887"/>
            <a:ext cx="3510101" cy="3178237"/>
          </a:xfrm>
          <a:custGeom>
            <a:avLst/>
            <a:gdLst/>
            <a:ahLst/>
            <a:cxnLst/>
            <a:rect r="r" b="b" t="t" l="l"/>
            <a:pathLst>
              <a:path h="3178237" w="3510101">
                <a:moveTo>
                  <a:pt x="0" y="0"/>
                </a:moveTo>
                <a:lnTo>
                  <a:pt x="3510101" y="0"/>
                </a:lnTo>
                <a:lnTo>
                  <a:pt x="3510101" y="3178237"/>
                </a:lnTo>
                <a:lnTo>
                  <a:pt x="0" y="3178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3" id="13"/>
          <p:cNvSpPr txBox="true"/>
          <p:nvPr/>
        </p:nvSpPr>
        <p:spPr>
          <a:xfrm rot="0">
            <a:off x="5068194" y="2787437"/>
            <a:ext cx="6204347" cy="1659255"/>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2) Actividad permitida</a:t>
            </a:r>
          </a:p>
          <a:p>
            <a:pPr algn="ctr">
              <a:lnSpc>
                <a:spcPts val="6720"/>
              </a:lnSpc>
            </a:pPr>
          </a:p>
        </p:txBody>
      </p:sp>
      <p:sp>
        <p:nvSpPr>
          <p:cNvPr name="TextBox 14" id="14"/>
          <p:cNvSpPr txBox="true"/>
          <p:nvPr/>
        </p:nvSpPr>
        <p:spPr>
          <a:xfrm rot="0">
            <a:off x="372343" y="5648112"/>
            <a:ext cx="6643359" cy="352425"/>
          </a:xfrm>
          <a:prstGeom prst="rect">
            <a:avLst/>
          </a:prstGeom>
        </p:spPr>
        <p:txBody>
          <a:bodyPr anchor="t" rtlCol="false" tIns="0" lIns="0" bIns="0" rIns="0">
            <a:spAutoFit/>
          </a:bodyPr>
          <a:lstStyle/>
          <a:p>
            <a:pPr>
              <a:lnSpc>
                <a:spcPts val="2751"/>
              </a:lnSpc>
              <a:spcBef>
                <a:spcPct val="0"/>
              </a:spcBef>
            </a:pPr>
            <a:r>
              <a:rPr lang="en-US" sz="2292" spc="21">
                <a:solidFill>
                  <a:srgbClr val="000000"/>
                </a:solidFill>
                <a:latin typeface="TT Rounds Condensed"/>
              </a:rPr>
              <a:t>Operaciones de préstamo, pudiendo recibir garantías</a:t>
            </a:r>
          </a:p>
        </p:txBody>
      </p:sp>
      <p:sp>
        <p:nvSpPr>
          <p:cNvPr name="TextBox 15" id="15"/>
          <p:cNvSpPr txBox="true"/>
          <p:nvPr/>
        </p:nvSpPr>
        <p:spPr>
          <a:xfrm rot="0">
            <a:off x="9598403" y="5657637"/>
            <a:ext cx="8426374" cy="1035900"/>
          </a:xfrm>
          <a:prstGeom prst="rect">
            <a:avLst/>
          </a:prstGeom>
        </p:spPr>
        <p:txBody>
          <a:bodyPr anchor="t" rtlCol="false" tIns="0" lIns="0" bIns="0" rIns="0">
            <a:spAutoFit/>
          </a:bodyPr>
          <a:lstStyle/>
          <a:p>
            <a:pPr>
              <a:lnSpc>
                <a:spcPts val="2796"/>
              </a:lnSpc>
              <a:spcBef>
                <a:spcPct val="0"/>
              </a:spcBef>
            </a:pPr>
            <a:r>
              <a:rPr lang="en-US" sz="2330" spc="21">
                <a:solidFill>
                  <a:srgbClr val="000000"/>
                </a:solidFill>
                <a:latin typeface="TT Rounds Condensed"/>
              </a:rPr>
              <a:t>Inversiones Muya creó el producto “CREDIMUYA” bajo un modelo de préstamo con garantía donde el deudor pone a disposición de MUYA el derecho de sepultura bajo un “Contrato convenio”.</a:t>
            </a:r>
          </a:p>
        </p:txBody>
      </p:sp>
      <p:sp>
        <p:nvSpPr>
          <p:cNvPr name="TextBox 16" id="16"/>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7" id="17"/>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8" id="18"/>
          <p:cNvSpPr txBox="true"/>
          <p:nvPr/>
        </p:nvSpPr>
        <p:spPr>
          <a:xfrm rot="0">
            <a:off x="12217767" y="9028200"/>
            <a:ext cx="3187647" cy="586337"/>
          </a:xfrm>
          <a:prstGeom prst="rect">
            <a:avLst/>
          </a:prstGeom>
        </p:spPr>
        <p:txBody>
          <a:bodyPr anchor="t" rtlCol="false" tIns="0" lIns="0" bIns="0" rIns="0">
            <a:spAutoFit/>
          </a:bodyPr>
          <a:lstStyle/>
          <a:p>
            <a:pPr algn="ctr">
              <a:lnSpc>
                <a:spcPts val="4861"/>
              </a:lnSpc>
            </a:pPr>
            <a:r>
              <a:rPr lang="en-US" sz="3472">
                <a:solidFill>
                  <a:srgbClr val="FEFEFE"/>
                </a:solidFill>
                <a:latin typeface="Open Sans Extra Bold"/>
              </a:rPr>
              <a:t>Conforme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sp>
        <p:nvSpPr>
          <p:cNvPr name="TextBox 7" id="7"/>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grpSp>
        <p:nvGrpSpPr>
          <p:cNvPr name="Group 8" id="8"/>
          <p:cNvGrpSpPr/>
          <p:nvPr/>
        </p:nvGrpSpPr>
        <p:grpSpPr>
          <a:xfrm rot="0">
            <a:off x="11440820" y="8871898"/>
            <a:ext cx="4937884" cy="952792"/>
            <a:chOff x="0" y="0"/>
            <a:chExt cx="1300513" cy="250941"/>
          </a:xfrm>
        </p:grpSpPr>
        <p:sp>
          <p:nvSpPr>
            <p:cNvPr name="Freeform 9" id="9"/>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10" id="10"/>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TextBox 11" id="11"/>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2" id="12"/>
          <p:cNvSpPr txBox="true"/>
          <p:nvPr/>
        </p:nvSpPr>
        <p:spPr>
          <a:xfrm rot="0">
            <a:off x="1478994" y="2787437"/>
            <a:ext cx="15460266" cy="811530"/>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3) Inscripción en el registro de operaciones financieras</a:t>
            </a:r>
          </a:p>
        </p:txBody>
      </p:sp>
      <p:sp>
        <p:nvSpPr>
          <p:cNvPr name="TextBox 13" id="13"/>
          <p:cNvSpPr txBox="true"/>
          <p:nvPr/>
        </p:nvSpPr>
        <p:spPr>
          <a:xfrm rot="0">
            <a:off x="372343" y="5324262"/>
            <a:ext cx="7798024" cy="2066925"/>
          </a:xfrm>
          <a:prstGeom prst="rect">
            <a:avLst/>
          </a:prstGeom>
        </p:spPr>
        <p:txBody>
          <a:bodyPr anchor="t" rtlCol="false" tIns="0" lIns="0" bIns="0" rIns="0">
            <a:spAutoFit/>
          </a:bodyPr>
          <a:lstStyle/>
          <a:p>
            <a:pPr>
              <a:lnSpc>
                <a:spcPts val="2751"/>
              </a:lnSpc>
              <a:spcBef>
                <a:spcPct val="0"/>
              </a:spcBef>
            </a:pPr>
            <a:r>
              <a:rPr lang="en-US" sz="2292" spc="21">
                <a:solidFill>
                  <a:srgbClr val="000000"/>
                </a:solidFill>
                <a:latin typeface="TT Rounds Condensed"/>
              </a:rPr>
              <a:t>La SBS ha establecido la obligatoriedad de las empresas de préstamos, entre otro tipo de empresas que se encuentren bajo la supervisión de ésta a través de la UIF-Perú, en materia de prevención del lavado de activos y del financiamiento del terrorismo, de inscribirse en el Registro de Empresas y Personas que efectúan Operaciones Financieras o de Cambio de Moneda.</a:t>
            </a:r>
          </a:p>
        </p:txBody>
      </p:sp>
      <p:sp>
        <p:nvSpPr>
          <p:cNvPr name="TextBox 14" id="14"/>
          <p:cNvSpPr txBox="true"/>
          <p:nvPr/>
        </p:nvSpPr>
        <p:spPr>
          <a:xfrm rot="0">
            <a:off x="10412717" y="5333787"/>
            <a:ext cx="7875283" cy="3452999"/>
          </a:xfrm>
          <a:prstGeom prst="rect">
            <a:avLst/>
          </a:prstGeom>
        </p:spPr>
        <p:txBody>
          <a:bodyPr anchor="t" rtlCol="false" tIns="0" lIns="0" bIns="0" rIns="0">
            <a:spAutoFit/>
          </a:bodyPr>
          <a:lstStyle/>
          <a:p>
            <a:pPr>
              <a:lnSpc>
                <a:spcPts val="2796"/>
              </a:lnSpc>
            </a:pPr>
            <a:r>
              <a:rPr lang="en-US" sz="2330" spc="20">
                <a:solidFill>
                  <a:srgbClr val="000000"/>
                </a:solidFill>
                <a:latin typeface="TT Rounds Condensed"/>
              </a:rPr>
              <a:t>- En 02/2020 SBS observó la licencia de funcionamiento otorgado por la municipalidad.</a:t>
            </a:r>
          </a:p>
          <a:p>
            <a:pPr>
              <a:lnSpc>
                <a:spcPts val="2796"/>
              </a:lnSpc>
            </a:pPr>
          </a:p>
          <a:p>
            <a:pPr>
              <a:lnSpc>
                <a:spcPts val="2796"/>
              </a:lnSpc>
            </a:pPr>
            <a:r>
              <a:rPr lang="en-US" sz="2330" spc="20">
                <a:solidFill>
                  <a:srgbClr val="000000"/>
                </a:solidFill>
                <a:latin typeface="TT Rounds Condensed"/>
              </a:rPr>
              <a:t>A la fecha, en Huancayo no hubo avance por la municipalidad para hacer el cambio.</a:t>
            </a:r>
          </a:p>
          <a:p>
            <a:pPr>
              <a:lnSpc>
                <a:spcPts val="2796"/>
              </a:lnSpc>
            </a:pPr>
          </a:p>
          <a:p>
            <a:pPr>
              <a:lnSpc>
                <a:spcPts val="2796"/>
              </a:lnSpc>
            </a:pPr>
            <a:r>
              <a:rPr lang="en-US" sz="2330" spc="20">
                <a:solidFill>
                  <a:srgbClr val="000000"/>
                </a:solidFill>
                <a:latin typeface="TT Rounds Condensed"/>
              </a:rPr>
              <a:t>Para realizar 2024:</a:t>
            </a:r>
          </a:p>
          <a:p>
            <a:pPr>
              <a:lnSpc>
                <a:spcPts val="2796"/>
              </a:lnSpc>
            </a:pPr>
            <a:r>
              <a:rPr lang="en-US" sz="2330" spc="20">
                <a:solidFill>
                  <a:srgbClr val="000000"/>
                </a:solidFill>
                <a:latin typeface="TT Rounds Condensed"/>
              </a:rPr>
              <a:t>a) se optará por PLATAFORMA VIRTUAL revisar procedimiento.</a:t>
            </a:r>
          </a:p>
          <a:p>
            <a:pPr>
              <a:lnSpc>
                <a:spcPts val="2796"/>
              </a:lnSpc>
            </a:pPr>
            <a:r>
              <a:rPr lang="en-US" sz="2330" spc="20">
                <a:solidFill>
                  <a:srgbClr val="000000"/>
                </a:solidFill>
                <a:latin typeface="TT Rounds Condensed"/>
              </a:rPr>
              <a:t>b) Inscripción a SBS</a:t>
            </a:r>
          </a:p>
          <a:p>
            <a:pPr>
              <a:lnSpc>
                <a:spcPts val="2796"/>
              </a:lnSpc>
              <a:spcBef>
                <a:spcPct val="0"/>
              </a:spcBef>
            </a:pPr>
          </a:p>
        </p:txBody>
      </p:sp>
      <p:sp>
        <p:nvSpPr>
          <p:cNvPr name="TextBox 15" id="15"/>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6" id="16"/>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7" id="17"/>
          <p:cNvSpPr txBox="true"/>
          <p:nvPr/>
        </p:nvSpPr>
        <p:spPr>
          <a:xfrm rot="0">
            <a:off x="12217767" y="9028200"/>
            <a:ext cx="3187647" cy="586337"/>
          </a:xfrm>
          <a:prstGeom prst="rect">
            <a:avLst/>
          </a:prstGeom>
        </p:spPr>
        <p:txBody>
          <a:bodyPr anchor="t" rtlCol="false" tIns="0" lIns="0" bIns="0" rIns="0">
            <a:spAutoFit/>
          </a:bodyPr>
          <a:lstStyle/>
          <a:p>
            <a:pPr algn="ctr">
              <a:lnSpc>
                <a:spcPts val="4861"/>
              </a:lnSpc>
            </a:pPr>
            <a:r>
              <a:rPr lang="en-US" sz="3472">
                <a:solidFill>
                  <a:srgbClr val="FFFFFF"/>
                </a:solidFill>
                <a:latin typeface="Open Sans Extra Bold"/>
              </a:rPr>
              <a:t>En proceso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sp>
        <p:nvSpPr>
          <p:cNvPr name="TextBox 7" id="7"/>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grpSp>
        <p:nvGrpSpPr>
          <p:cNvPr name="Group 8" id="8"/>
          <p:cNvGrpSpPr/>
          <p:nvPr/>
        </p:nvGrpSpPr>
        <p:grpSpPr>
          <a:xfrm rot="0">
            <a:off x="11440820" y="9150870"/>
            <a:ext cx="4937884" cy="952792"/>
            <a:chOff x="0" y="0"/>
            <a:chExt cx="1300513" cy="250941"/>
          </a:xfrm>
        </p:grpSpPr>
        <p:sp>
          <p:nvSpPr>
            <p:cNvPr name="Freeform 9" id="9"/>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10" id="10"/>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TextBox 11" id="11"/>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2" id="12"/>
          <p:cNvSpPr txBox="true"/>
          <p:nvPr/>
        </p:nvSpPr>
        <p:spPr>
          <a:xfrm rot="0">
            <a:off x="4900553" y="2787437"/>
            <a:ext cx="8617148" cy="811530"/>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4) Implementar sistema PLAFT</a:t>
            </a:r>
          </a:p>
        </p:txBody>
      </p:sp>
      <p:sp>
        <p:nvSpPr>
          <p:cNvPr name="TextBox 13" id="13"/>
          <p:cNvSpPr txBox="true"/>
          <p:nvPr/>
        </p:nvSpPr>
        <p:spPr>
          <a:xfrm rot="0">
            <a:off x="372343" y="5429232"/>
            <a:ext cx="6370580" cy="3095625"/>
          </a:xfrm>
          <a:prstGeom prst="rect">
            <a:avLst/>
          </a:prstGeom>
        </p:spPr>
        <p:txBody>
          <a:bodyPr anchor="t" rtlCol="false" tIns="0" lIns="0" bIns="0" rIns="0">
            <a:spAutoFit/>
          </a:bodyPr>
          <a:lstStyle/>
          <a:p>
            <a:pPr>
              <a:lnSpc>
                <a:spcPts val="2751"/>
              </a:lnSpc>
            </a:pPr>
            <a:r>
              <a:rPr lang="en-US" sz="2292" spc="20">
                <a:solidFill>
                  <a:srgbClr val="000000"/>
                </a:solidFill>
                <a:latin typeface="TT Rounds Condensed"/>
              </a:rPr>
              <a:t>Las empresas de préstamo son consideradas como sujetos obligados desde la perspectiva de la normatividad sobre prevención del lavado de activos y financiamiento del terrorismo. 4 (en adelante PLAFT)</a:t>
            </a:r>
            <a:r>
              <a:rPr lang="en-US" sz="2292" spc="20">
                <a:solidFill>
                  <a:srgbClr val="000000"/>
                </a:solidFill>
                <a:latin typeface="TT Rounds Condensed"/>
              </a:rPr>
              <a:t> </a:t>
            </a:r>
          </a:p>
          <a:p>
            <a:pPr>
              <a:lnSpc>
                <a:spcPts val="2751"/>
              </a:lnSpc>
            </a:pPr>
            <a:r>
              <a:rPr lang="en-US" sz="2292" spc="20">
                <a:solidFill>
                  <a:srgbClr val="000000"/>
                </a:solidFill>
                <a:latin typeface="TT Rounds Condensed"/>
                <a:ea typeface="TT Rounds Condensed"/>
              </a:rPr>
              <a:t>De conformidad con la Resolución SBS N° 789-2018.</a:t>
            </a:r>
          </a:p>
          <a:p>
            <a:pPr>
              <a:lnSpc>
                <a:spcPts val="2751"/>
              </a:lnSpc>
            </a:pPr>
          </a:p>
          <a:p>
            <a:pPr>
              <a:lnSpc>
                <a:spcPts val="2751"/>
              </a:lnSpc>
            </a:pPr>
            <a:r>
              <a:rPr lang="en-US" sz="2292" spc="20">
                <a:solidFill>
                  <a:srgbClr val="000000"/>
                </a:solidFill>
                <a:latin typeface="TT Rounds Condensed"/>
              </a:rPr>
              <a:t>Revisado por MUÑIZ.</a:t>
            </a:r>
          </a:p>
          <a:p>
            <a:pPr>
              <a:lnSpc>
                <a:spcPts val="2751"/>
              </a:lnSpc>
              <a:spcBef>
                <a:spcPct val="0"/>
              </a:spcBef>
            </a:pPr>
          </a:p>
        </p:txBody>
      </p:sp>
      <p:sp>
        <p:nvSpPr>
          <p:cNvPr name="TextBox 14" id="14"/>
          <p:cNvSpPr txBox="true"/>
          <p:nvPr/>
        </p:nvSpPr>
        <p:spPr>
          <a:xfrm rot="0">
            <a:off x="8750249" y="5084592"/>
            <a:ext cx="9537751" cy="4173708"/>
          </a:xfrm>
          <a:prstGeom prst="rect">
            <a:avLst/>
          </a:prstGeom>
        </p:spPr>
        <p:txBody>
          <a:bodyPr anchor="t" rtlCol="false" tIns="0" lIns="0" bIns="0" rIns="0">
            <a:spAutoFit/>
          </a:bodyPr>
          <a:lstStyle/>
          <a:p>
            <a:pPr>
              <a:lnSpc>
                <a:spcPts val="2534"/>
              </a:lnSpc>
            </a:pPr>
            <a:r>
              <a:rPr lang="en-US" sz="2112" spc="19">
                <a:solidFill>
                  <a:srgbClr val="000000"/>
                </a:solidFill>
                <a:latin typeface="TT Rounds Condensed"/>
              </a:rPr>
              <a:t>1. Designación de un oficial de cumplimiento. Ok - JCB</a:t>
            </a:r>
          </a:p>
          <a:p>
            <a:pPr>
              <a:lnSpc>
                <a:spcPts val="2534"/>
              </a:lnSpc>
            </a:pPr>
            <a:r>
              <a:rPr lang="en-US" sz="2112" spc="19">
                <a:solidFill>
                  <a:srgbClr val="000000"/>
                </a:solidFill>
                <a:latin typeface="TT Rounds Condensed"/>
              </a:rPr>
              <a:t>2. Contar con un Manual de PLAFT OK -Proyectos </a:t>
            </a:r>
          </a:p>
          <a:p>
            <a:pPr>
              <a:lnSpc>
                <a:spcPts val="2534"/>
              </a:lnSpc>
            </a:pPr>
            <a:r>
              <a:rPr lang="en-US" sz="2112" spc="19">
                <a:solidFill>
                  <a:srgbClr val="000000"/>
                </a:solidFill>
                <a:latin typeface="TT Rounds Condensed"/>
              </a:rPr>
              <a:t>3. Establecer un Código de Conducta de PLAFT OK -Proyectos</a:t>
            </a:r>
          </a:p>
          <a:p>
            <a:pPr>
              <a:lnSpc>
                <a:spcPts val="2534"/>
              </a:lnSpc>
            </a:pPr>
            <a:r>
              <a:rPr lang="en-US" sz="2112" spc="19">
                <a:solidFill>
                  <a:srgbClr val="000000"/>
                </a:solidFill>
                <a:latin typeface="TT Rounds Condensed"/>
              </a:rPr>
              <a:t>4. Conocimiento del cliente y del beneficiario final. OK -Proyectos</a:t>
            </a:r>
          </a:p>
          <a:p>
            <a:pPr>
              <a:lnSpc>
                <a:spcPts val="2534"/>
              </a:lnSpc>
            </a:pPr>
            <a:r>
              <a:rPr lang="en-US" sz="2112" spc="19">
                <a:solidFill>
                  <a:srgbClr val="000000"/>
                </a:solidFill>
                <a:latin typeface="TT Rounds Condensed"/>
              </a:rPr>
              <a:t>5. Conocimiento de directores, trabajadores, entre otros. OK -Proyectos</a:t>
            </a:r>
          </a:p>
          <a:p>
            <a:pPr>
              <a:lnSpc>
                <a:spcPts val="2534"/>
              </a:lnSpc>
            </a:pPr>
            <a:r>
              <a:rPr lang="en-US" sz="2112" spc="19">
                <a:solidFill>
                  <a:srgbClr val="000000"/>
                </a:solidFill>
                <a:latin typeface="TT Rounds Condensed"/>
              </a:rPr>
              <a:t>6. Planes de capacitación especializada. OK -Proyectos</a:t>
            </a:r>
          </a:p>
          <a:p>
            <a:pPr>
              <a:lnSpc>
                <a:spcPts val="2534"/>
              </a:lnSpc>
            </a:pPr>
            <a:r>
              <a:rPr lang="en-US" sz="2112" spc="19">
                <a:solidFill>
                  <a:srgbClr val="000000"/>
                </a:solidFill>
                <a:latin typeface="TT Rounds Condensed"/>
              </a:rPr>
              <a:t>7. Registro de Operaciones. OK -Proyectos</a:t>
            </a:r>
          </a:p>
          <a:p>
            <a:pPr>
              <a:lnSpc>
                <a:spcPts val="2534"/>
              </a:lnSpc>
            </a:pPr>
            <a:r>
              <a:rPr lang="en-US" sz="2112" spc="19">
                <a:solidFill>
                  <a:srgbClr val="000000"/>
                </a:solidFill>
                <a:latin typeface="TT Rounds Condensed"/>
              </a:rPr>
              <a:t>Cabe indicar que el umbral para el Registro de Operaciones tratándose de préstamos de dinero sin garantía, el sujeto obligado deben registrar operaciones que igualen o superen a US$ 5,000.00 (cinco mil y 00/100 dólares de los Estados Unidos de América) o su equivalente en moneda nacional u otras monedas. </a:t>
            </a:r>
          </a:p>
          <a:p>
            <a:pPr>
              <a:lnSpc>
                <a:spcPts val="2534"/>
              </a:lnSpc>
            </a:pPr>
            <a:r>
              <a:rPr lang="en-US" sz="2112" spc="19">
                <a:solidFill>
                  <a:srgbClr val="000000"/>
                </a:solidFill>
                <a:latin typeface="TT Rounds Condensed"/>
              </a:rPr>
              <a:t>8. Reporte de Operaciones Sospechosas OK -Proyectos</a:t>
            </a:r>
          </a:p>
          <a:p>
            <a:pPr>
              <a:lnSpc>
                <a:spcPts val="2534"/>
              </a:lnSpc>
              <a:spcBef>
                <a:spcPct val="0"/>
              </a:spcBef>
            </a:pPr>
          </a:p>
        </p:txBody>
      </p:sp>
      <p:sp>
        <p:nvSpPr>
          <p:cNvPr name="TextBox 15" id="15"/>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6" id="16"/>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7" id="17"/>
          <p:cNvSpPr txBox="true"/>
          <p:nvPr/>
        </p:nvSpPr>
        <p:spPr>
          <a:xfrm rot="0">
            <a:off x="12315939" y="9295998"/>
            <a:ext cx="3187647" cy="571567"/>
          </a:xfrm>
          <a:prstGeom prst="rect">
            <a:avLst/>
          </a:prstGeom>
        </p:spPr>
        <p:txBody>
          <a:bodyPr anchor="t" rtlCol="false" tIns="0" lIns="0" bIns="0" rIns="0">
            <a:spAutoFit/>
          </a:bodyPr>
          <a:lstStyle/>
          <a:p>
            <a:pPr algn="ctr">
              <a:lnSpc>
                <a:spcPts val="4721"/>
              </a:lnSpc>
            </a:pPr>
            <a:r>
              <a:rPr lang="en-US" sz="3372">
                <a:solidFill>
                  <a:srgbClr val="FFFFFF"/>
                </a:solidFill>
                <a:latin typeface="Open Sans Extra Bold"/>
              </a:rPr>
              <a:t>En proceso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grpSp>
        <p:nvGrpSpPr>
          <p:cNvPr name="Group 7" id="7"/>
          <p:cNvGrpSpPr/>
          <p:nvPr/>
        </p:nvGrpSpPr>
        <p:grpSpPr>
          <a:xfrm rot="0">
            <a:off x="12001376" y="8103237"/>
            <a:ext cx="4937884" cy="952792"/>
            <a:chOff x="0" y="0"/>
            <a:chExt cx="1300513" cy="250941"/>
          </a:xfrm>
        </p:grpSpPr>
        <p:sp>
          <p:nvSpPr>
            <p:cNvPr name="Freeform 8" id="8"/>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9" id="9"/>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Freeform 10" id="10"/>
          <p:cNvSpPr/>
          <p:nvPr/>
        </p:nvSpPr>
        <p:spPr>
          <a:xfrm flipH="false" flipV="false" rot="0">
            <a:off x="1719101" y="7114962"/>
            <a:ext cx="2977724" cy="2485046"/>
          </a:xfrm>
          <a:custGeom>
            <a:avLst/>
            <a:gdLst/>
            <a:ahLst/>
            <a:cxnLst/>
            <a:rect r="r" b="b" t="t" l="l"/>
            <a:pathLst>
              <a:path h="2485046" w="2977724">
                <a:moveTo>
                  <a:pt x="0" y="0"/>
                </a:moveTo>
                <a:lnTo>
                  <a:pt x="2977724" y="0"/>
                </a:lnTo>
                <a:lnTo>
                  <a:pt x="2977724" y="2485046"/>
                </a:lnTo>
                <a:lnTo>
                  <a:pt x="0" y="2485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sp>
        <p:nvSpPr>
          <p:cNvPr name="TextBox 12" id="12"/>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3" id="13"/>
          <p:cNvSpPr txBox="true"/>
          <p:nvPr/>
        </p:nvSpPr>
        <p:spPr>
          <a:xfrm rot="0">
            <a:off x="284797" y="2787437"/>
            <a:ext cx="17848659" cy="811530"/>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5) Tratamiento de las tasas máximas de interés a ser cobradas</a:t>
            </a:r>
            <a:r>
              <a:rPr lang="en-US" sz="4800">
                <a:solidFill>
                  <a:srgbClr val="000000"/>
                </a:solidFill>
                <a:latin typeface="Open Sans"/>
              </a:rPr>
              <a:t> </a:t>
            </a:r>
          </a:p>
        </p:txBody>
      </p:sp>
      <p:sp>
        <p:nvSpPr>
          <p:cNvPr name="TextBox 14" id="14"/>
          <p:cNvSpPr txBox="true"/>
          <p:nvPr/>
        </p:nvSpPr>
        <p:spPr>
          <a:xfrm rot="0">
            <a:off x="372344" y="5648112"/>
            <a:ext cx="7588085" cy="1038225"/>
          </a:xfrm>
          <a:prstGeom prst="rect">
            <a:avLst/>
          </a:prstGeom>
        </p:spPr>
        <p:txBody>
          <a:bodyPr anchor="t" rtlCol="false" tIns="0" lIns="0" bIns="0" rIns="0">
            <a:spAutoFit/>
          </a:bodyPr>
          <a:lstStyle/>
          <a:p>
            <a:pPr>
              <a:lnSpc>
                <a:spcPts val="2751"/>
              </a:lnSpc>
              <a:spcBef>
                <a:spcPct val="0"/>
              </a:spcBef>
            </a:pPr>
            <a:r>
              <a:rPr lang="en-US" sz="2292" spc="21">
                <a:solidFill>
                  <a:srgbClr val="000000"/>
                </a:solidFill>
                <a:latin typeface="TT Rounds Condensed"/>
              </a:rPr>
              <a:t>Es el Banco Central de Reserva del Perú la entidad que tiene a su cargo la determinación de las tasas de interés, tanto compensatorio, moratorio como interés legal.</a:t>
            </a:r>
            <a:r>
              <a:rPr lang="en-US" sz="2292" spc="21">
                <a:solidFill>
                  <a:srgbClr val="000000"/>
                </a:solidFill>
                <a:latin typeface="TT Rounds Condensed"/>
              </a:rPr>
              <a:t> </a:t>
            </a:r>
          </a:p>
        </p:txBody>
      </p:sp>
      <p:sp>
        <p:nvSpPr>
          <p:cNvPr name="TextBox 15" id="15"/>
          <p:cNvSpPr txBox="true"/>
          <p:nvPr/>
        </p:nvSpPr>
        <p:spPr>
          <a:xfrm rot="0">
            <a:off x="11440820" y="5943387"/>
            <a:ext cx="5498440" cy="1035900"/>
          </a:xfrm>
          <a:prstGeom prst="rect">
            <a:avLst/>
          </a:prstGeom>
        </p:spPr>
        <p:txBody>
          <a:bodyPr anchor="t" rtlCol="false" tIns="0" lIns="0" bIns="0" rIns="0">
            <a:spAutoFit/>
          </a:bodyPr>
          <a:lstStyle/>
          <a:p>
            <a:pPr>
              <a:lnSpc>
                <a:spcPts val="2796"/>
              </a:lnSpc>
            </a:pPr>
            <a:r>
              <a:rPr lang="en-US" sz="2330" spc="20">
                <a:solidFill>
                  <a:srgbClr val="000000"/>
                </a:solidFill>
                <a:latin typeface="TT Rounds Condensed"/>
              </a:rPr>
              <a:t>Se revisará con Finanzas – Marcos Castro.</a:t>
            </a:r>
          </a:p>
          <a:p>
            <a:pPr>
              <a:lnSpc>
                <a:spcPts val="2796"/>
              </a:lnSpc>
            </a:pPr>
          </a:p>
          <a:p>
            <a:pPr>
              <a:lnSpc>
                <a:spcPts val="2796"/>
              </a:lnSpc>
              <a:spcBef>
                <a:spcPct val="0"/>
              </a:spcBef>
            </a:pPr>
          </a:p>
        </p:txBody>
      </p:sp>
      <p:sp>
        <p:nvSpPr>
          <p:cNvPr name="TextBox 16" id="16"/>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7" id="17"/>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8" id="18"/>
          <p:cNvSpPr txBox="true"/>
          <p:nvPr/>
        </p:nvSpPr>
        <p:spPr>
          <a:xfrm rot="0">
            <a:off x="12778322" y="8259539"/>
            <a:ext cx="3187647" cy="586337"/>
          </a:xfrm>
          <a:prstGeom prst="rect">
            <a:avLst/>
          </a:prstGeom>
        </p:spPr>
        <p:txBody>
          <a:bodyPr anchor="t" rtlCol="false" tIns="0" lIns="0" bIns="0" rIns="0">
            <a:spAutoFit/>
          </a:bodyPr>
          <a:lstStyle/>
          <a:p>
            <a:pPr algn="ctr">
              <a:lnSpc>
                <a:spcPts val="4861"/>
              </a:lnSpc>
            </a:pPr>
            <a:r>
              <a:rPr lang="en-US" sz="3472">
                <a:solidFill>
                  <a:srgbClr val="FFFFFF"/>
                </a:solidFill>
                <a:latin typeface="Open Sans Extra Bold"/>
              </a:rPr>
              <a:t>En proceso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42924" y="334623"/>
            <a:ext cx="11545076" cy="1682068"/>
          </a:xfrm>
          <a:custGeom>
            <a:avLst/>
            <a:gdLst/>
            <a:ahLst/>
            <a:cxnLst/>
            <a:rect r="r" b="b" t="t" l="l"/>
            <a:pathLst>
              <a:path h="1682068" w="11545076">
                <a:moveTo>
                  <a:pt x="0" y="0"/>
                </a:moveTo>
                <a:lnTo>
                  <a:pt x="11545076" y="0"/>
                </a:lnTo>
                <a:lnTo>
                  <a:pt x="11545076" y="1682068"/>
                </a:lnTo>
                <a:lnTo>
                  <a:pt x="0" y="1682068"/>
                </a:lnTo>
                <a:lnTo>
                  <a:pt x="0" y="0"/>
                </a:lnTo>
                <a:close/>
              </a:path>
            </a:pathLst>
          </a:custGeom>
          <a:blipFill>
            <a:blip r:embed="rId2"/>
            <a:stretch>
              <a:fillRect l="0" t="-11618" r="0" b="-11618"/>
            </a:stretch>
          </a:blipFill>
        </p:spPr>
      </p:sp>
      <p:grpSp>
        <p:nvGrpSpPr>
          <p:cNvPr name="Group 3" id="3"/>
          <p:cNvGrpSpPr/>
          <p:nvPr/>
        </p:nvGrpSpPr>
        <p:grpSpPr>
          <a:xfrm rot="0">
            <a:off x="372344" y="1888828"/>
            <a:ext cx="3334438" cy="554266"/>
            <a:chOff x="0" y="0"/>
            <a:chExt cx="4445918" cy="739022"/>
          </a:xfrm>
        </p:grpSpPr>
        <p:sp>
          <p:nvSpPr>
            <p:cNvPr name="Freeform 4" id="4"/>
            <p:cNvSpPr/>
            <p:nvPr/>
          </p:nvSpPr>
          <p:spPr>
            <a:xfrm flipH="false" flipV="false" rot="0">
              <a:off x="12700" y="12700"/>
              <a:ext cx="4420489" cy="713740"/>
            </a:xfrm>
            <a:custGeom>
              <a:avLst/>
              <a:gdLst/>
              <a:ahLst/>
              <a:cxnLst/>
              <a:rect r="r" b="b" t="t" l="l"/>
              <a:pathLst>
                <a:path h="713740" w="4420489">
                  <a:moveTo>
                    <a:pt x="0" y="118999"/>
                  </a:moveTo>
                  <a:cubicBezTo>
                    <a:pt x="0" y="53213"/>
                    <a:pt x="54864" y="0"/>
                    <a:pt x="122428" y="0"/>
                  </a:cubicBezTo>
                  <a:lnTo>
                    <a:pt x="4298061" y="0"/>
                  </a:lnTo>
                  <a:cubicBezTo>
                    <a:pt x="4365752" y="0"/>
                    <a:pt x="4420489" y="53213"/>
                    <a:pt x="4420489" y="118999"/>
                  </a:cubicBezTo>
                  <a:lnTo>
                    <a:pt x="4420489" y="594741"/>
                  </a:lnTo>
                  <a:cubicBezTo>
                    <a:pt x="4420489" y="660400"/>
                    <a:pt x="4365625" y="713740"/>
                    <a:pt x="4298061" y="713740"/>
                  </a:cubicBezTo>
                  <a:lnTo>
                    <a:pt x="122428" y="713740"/>
                  </a:lnTo>
                  <a:cubicBezTo>
                    <a:pt x="54864" y="713613"/>
                    <a:pt x="0" y="660400"/>
                    <a:pt x="0" y="594741"/>
                  </a:cubicBezTo>
                  <a:close/>
                </a:path>
              </a:pathLst>
            </a:custGeom>
            <a:solidFill>
              <a:srgbClr val="FFFFFF"/>
            </a:solidFill>
          </p:spPr>
        </p:sp>
        <p:sp>
          <p:nvSpPr>
            <p:cNvPr name="Freeform 5" id="5"/>
            <p:cNvSpPr/>
            <p:nvPr/>
          </p:nvSpPr>
          <p:spPr>
            <a:xfrm flipH="false" flipV="false" rot="0">
              <a:off x="0" y="0"/>
              <a:ext cx="4445889" cy="739140"/>
            </a:xfrm>
            <a:custGeom>
              <a:avLst/>
              <a:gdLst/>
              <a:ahLst/>
              <a:cxnLst/>
              <a:rect r="r" b="b" t="t" l="l"/>
              <a:pathLst>
                <a:path h="739140" w="4445889">
                  <a:moveTo>
                    <a:pt x="0" y="131699"/>
                  </a:moveTo>
                  <a:cubicBezTo>
                    <a:pt x="0" y="58547"/>
                    <a:pt x="60833" y="0"/>
                    <a:pt x="135128" y="0"/>
                  </a:cubicBezTo>
                  <a:lnTo>
                    <a:pt x="4310761" y="0"/>
                  </a:lnTo>
                  <a:lnTo>
                    <a:pt x="4310761" y="12700"/>
                  </a:lnTo>
                  <a:lnTo>
                    <a:pt x="4310761" y="0"/>
                  </a:lnTo>
                  <a:cubicBezTo>
                    <a:pt x="4385056" y="0"/>
                    <a:pt x="4445889" y="58547"/>
                    <a:pt x="4445889" y="131699"/>
                  </a:cubicBezTo>
                  <a:lnTo>
                    <a:pt x="4433189" y="131699"/>
                  </a:lnTo>
                  <a:lnTo>
                    <a:pt x="4445889" y="131699"/>
                  </a:lnTo>
                  <a:lnTo>
                    <a:pt x="4445889" y="607441"/>
                  </a:lnTo>
                  <a:lnTo>
                    <a:pt x="4433189" y="607441"/>
                  </a:lnTo>
                  <a:lnTo>
                    <a:pt x="4445889" y="607441"/>
                  </a:lnTo>
                  <a:cubicBezTo>
                    <a:pt x="4445889" y="680466"/>
                    <a:pt x="4385056" y="739140"/>
                    <a:pt x="4310761" y="739140"/>
                  </a:cubicBezTo>
                  <a:lnTo>
                    <a:pt x="4310761" y="726440"/>
                  </a:lnTo>
                  <a:lnTo>
                    <a:pt x="4310761" y="739140"/>
                  </a:lnTo>
                  <a:lnTo>
                    <a:pt x="135128" y="739140"/>
                  </a:lnTo>
                  <a:lnTo>
                    <a:pt x="135128" y="726440"/>
                  </a:lnTo>
                  <a:lnTo>
                    <a:pt x="135128" y="739140"/>
                  </a:lnTo>
                  <a:cubicBezTo>
                    <a:pt x="60833" y="739013"/>
                    <a:pt x="0" y="680466"/>
                    <a:pt x="0" y="607441"/>
                  </a:cubicBezTo>
                  <a:lnTo>
                    <a:pt x="0" y="131699"/>
                  </a:lnTo>
                  <a:lnTo>
                    <a:pt x="12700" y="131699"/>
                  </a:lnTo>
                  <a:lnTo>
                    <a:pt x="0" y="131699"/>
                  </a:lnTo>
                  <a:moveTo>
                    <a:pt x="25400" y="131699"/>
                  </a:moveTo>
                  <a:lnTo>
                    <a:pt x="25400" y="607441"/>
                  </a:lnTo>
                  <a:lnTo>
                    <a:pt x="12700" y="607441"/>
                  </a:lnTo>
                  <a:lnTo>
                    <a:pt x="25400" y="607441"/>
                  </a:lnTo>
                  <a:cubicBezTo>
                    <a:pt x="25400" y="665734"/>
                    <a:pt x="74168" y="713740"/>
                    <a:pt x="135128" y="713740"/>
                  </a:cubicBezTo>
                  <a:lnTo>
                    <a:pt x="4310761" y="713740"/>
                  </a:lnTo>
                  <a:cubicBezTo>
                    <a:pt x="4371721" y="713740"/>
                    <a:pt x="4420489" y="665861"/>
                    <a:pt x="4420489" y="607441"/>
                  </a:cubicBezTo>
                  <a:lnTo>
                    <a:pt x="4420489" y="131699"/>
                  </a:lnTo>
                  <a:cubicBezTo>
                    <a:pt x="4420489" y="73406"/>
                    <a:pt x="4371721" y="25400"/>
                    <a:pt x="4310761" y="25400"/>
                  </a:cubicBezTo>
                  <a:lnTo>
                    <a:pt x="135128" y="25400"/>
                  </a:lnTo>
                  <a:lnTo>
                    <a:pt x="135128" y="12700"/>
                  </a:lnTo>
                  <a:lnTo>
                    <a:pt x="135128" y="25400"/>
                  </a:lnTo>
                  <a:cubicBezTo>
                    <a:pt x="74168" y="25400"/>
                    <a:pt x="25400" y="73279"/>
                    <a:pt x="25400" y="131699"/>
                  </a:cubicBezTo>
                  <a:close/>
                </a:path>
              </a:pathLst>
            </a:custGeom>
            <a:solidFill>
              <a:srgbClr val="5B9BD5"/>
            </a:solidFill>
          </p:spPr>
        </p:sp>
        <p:sp>
          <p:nvSpPr>
            <p:cNvPr name="TextBox 6" id="6"/>
            <p:cNvSpPr txBox="true"/>
            <p:nvPr/>
          </p:nvSpPr>
          <p:spPr>
            <a:xfrm>
              <a:off x="0" y="-9525"/>
              <a:ext cx="4445918" cy="748547"/>
            </a:xfrm>
            <a:prstGeom prst="rect">
              <a:avLst/>
            </a:prstGeom>
          </p:spPr>
          <p:txBody>
            <a:bodyPr anchor="ctr" rtlCol="false" tIns="50800" lIns="50800" bIns="50800" rIns="50800"/>
            <a:lstStyle/>
            <a:p>
              <a:pPr algn="ctr">
                <a:lnSpc>
                  <a:spcPts val="2879"/>
                </a:lnSpc>
              </a:pPr>
              <a:r>
                <a:rPr lang="en-US" sz="2400" spc="22">
                  <a:solidFill>
                    <a:srgbClr val="000000"/>
                  </a:solidFill>
                  <a:latin typeface="TT Rounds Condensed Bold"/>
                </a:rPr>
                <a:t>Modelo </a:t>
              </a:r>
            </a:p>
          </p:txBody>
        </p:sp>
      </p:grpSp>
      <p:grpSp>
        <p:nvGrpSpPr>
          <p:cNvPr name="Group 7" id="7"/>
          <p:cNvGrpSpPr/>
          <p:nvPr/>
        </p:nvGrpSpPr>
        <p:grpSpPr>
          <a:xfrm rot="0">
            <a:off x="12001376" y="8103237"/>
            <a:ext cx="4937884" cy="952792"/>
            <a:chOff x="0" y="0"/>
            <a:chExt cx="1300513" cy="250941"/>
          </a:xfrm>
        </p:grpSpPr>
        <p:sp>
          <p:nvSpPr>
            <p:cNvPr name="Freeform 8" id="8"/>
            <p:cNvSpPr/>
            <p:nvPr/>
          </p:nvSpPr>
          <p:spPr>
            <a:xfrm flipH="false" flipV="false" rot="0">
              <a:off x="0" y="0"/>
              <a:ext cx="1300513" cy="250941"/>
            </a:xfrm>
            <a:custGeom>
              <a:avLst/>
              <a:gdLst/>
              <a:ahLst/>
              <a:cxnLst/>
              <a:rect r="r" b="b" t="t" l="l"/>
              <a:pathLst>
                <a:path h="250941" w="1300513">
                  <a:moveTo>
                    <a:pt x="79373" y="0"/>
                  </a:moveTo>
                  <a:lnTo>
                    <a:pt x="1221140" y="0"/>
                  </a:lnTo>
                  <a:cubicBezTo>
                    <a:pt x="1264976" y="0"/>
                    <a:pt x="1300513" y="35537"/>
                    <a:pt x="1300513" y="79373"/>
                  </a:cubicBezTo>
                  <a:lnTo>
                    <a:pt x="1300513" y="171568"/>
                  </a:lnTo>
                  <a:cubicBezTo>
                    <a:pt x="1300513" y="192619"/>
                    <a:pt x="1292150" y="212808"/>
                    <a:pt x="1277265" y="227693"/>
                  </a:cubicBezTo>
                  <a:cubicBezTo>
                    <a:pt x="1262380" y="242579"/>
                    <a:pt x="1242191" y="250941"/>
                    <a:pt x="1221140" y="250941"/>
                  </a:cubicBezTo>
                  <a:lnTo>
                    <a:pt x="79373" y="250941"/>
                  </a:lnTo>
                  <a:cubicBezTo>
                    <a:pt x="58322" y="250941"/>
                    <a:pt x="38133" y="242579"/>
                    <a:pt x="23248" y="227693"/>
                  </a:cubicBezTo>
                  <a:cubicBezTo>
                    <a:pt x="8362" y="212808"/>
                    <a:pt x="0" y="192619"/>
                    <a:pt x="0" y="171568"/>
                  </a:cubicBezTo>
                  <a:lnTo>
                    <a:pt x="0" y="79373"/>
                  </a:lnTo>
                  <a:cubicBezTo>
                    <a:pt x="0" y="58322"/>
                    <a:pt x="8362" y="38133"/>
                    <a:pt x="23248" y="23248"/>
                  </a:cubicBezTo>
                  <a:cubicBezTo>
                    <a:pt x="38133" y="8362"/>
                    <a:pt x="58322" y="0"/>
                    <a:pt x="79373" y="0"/>
                  </a:cubicBezTo>
                  <a:close/>
                </a:path>
              </a:pathLst>
            </a:custGeom>
            <a:gradFill rotWithShape="true">
              <a:gsLst>
                <a:gs pos="0">
                  <a:srgbClr val="8C52FF">
                    <a:alpha val="100000"/>
                  </a:srgbClr>
                </a:gs>
                <a:gs pos="100000">
                  <a:srgbClr val="5CE1E6">
                    <a:alpha val="100000"/>
                  </a:srgbClr>
                </a:gs>
              </a:gsLst>
              <a:lin ang="0"/>
            </a:gradFill>
          </p:spPr>
        </p:sp>
        <p:sp>
          <p:nvSpPr>
            <p:cNvPr name="TextBox 9" id="9"/>
            <p:cNvSpPr txBox="true"/>
            <p:nvPr/>
          </p:nvSpPr>
          <p:spPr>
            <a:xfrm>
              <a:off x="0" y="0"/>
              <a:ext cx="1300513" cy="250941"/>
            </a:xfrm>
            <a:prstGeom prst="rect">
              <a:avLst/>
            </a:prstGeom>
          </p:spPr>
          <p:txBody>
            <a:bodyPr anchor="ctr" rtlCol="false" tIns="50800" lIns="50800" bIns="50800" rIns="50800"/>
            <a:lstStyle/>
            <a:p>
              <a:pPr algn="ctr">
                <a:lnSpc>
                  <a:spcPts val="2160"/>
                </a:lnSpc>
              </a:pPr>
            </a:p>
          </p:txBody>
        </p:sp>
      </p:grpSp>
      <p:sp>
        <p:nvSpPr>
          <p:cNvPr name="Freeform 10" id="10"/>
          <p:cNvSpPr/>
          <p:nvPr/>
        </p:nvSpPr>
        <p:spPr>
          <a:xfrm flipH="false" flipV="false" rot="0">
            <a:off x="2896869" y="6740535"/>
            <a:ext cx="2911585" cy="3152307"/>
          </a:xfrm>
          <a:custGeom>
            <a:avLst/>
            <a:gdLst/>
            <a:ahLst/>
            <a:cxnLst/>
            <a:rect r="r" b="b" t="t" l="l"/>
            <a:pathLst>
              <a:path h="3152307" w="2911585">
                <a:moveTo>
                  <a:pt x="0" y="0"/>
                </a:moveTo>
                <a:lnTo>
                  <a:pt x="2911584" y="0"/>
                </a:lnTo>
                <a:lnTo>
                  <a:pt x="2911584" y="3152307"/>
                </a:lnTo>
                <a:lnTo>
                  <a:pt x="0" y="31523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3</a:t>
            </a:r>
          </a:p>
        </p:txBody>
      </p:sp>
      <p:sp>
        <p:nvSpPr>
          <p:cNvPr name="TextBox 12" id="12"/>
          <p:cNvSpPr txBox="true"/>
          <p:nvPr/>
        </p:nvSpPr>
        <p:spPr>
          <a:xfrm rot="0">
            <a:off x="372344" y="262464"/>
            <a:ext cx="3980317"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Aspecto Legal</a:t>
            </a:r>
          </a:p>
        </p:txBody>
      </p:sp>
      <p:sp>
        <p:nvSpPr>
          <p:cNvPr name="TextBox 13" id="13"/>
          <p:cNvSpPr txBox="true"/>
          <p:nvPr/>
        </p:nvSpPr>
        <p:spPr>
          <a:xfrm rot="0">
            <a:off x="6016883" y="2787437"/>
            <a:ext cx="6384489" cy="811530"/>
          </a:xfrm>
          <a:prstGeom prst="rect">
            <a:avLst/>
          </a:prstGeom>
        </p:spPr>
        <p:txBody>
          <a:bodyPr anchor="t" rtlCol="false" tIns="0" lIns="0" bIns="0" rIns="0">
            <a:spAutoFit/>
          </a:bodyPr>
          <a:lstStyle/>
          <a:p>
            <a:pPr algn="ctr">
              <a:lnSpc>
                <a:spcPts val="6720"/>
              </a:lnSpc>
            </a:pPr>
            <a:r>
              <a:rPr lang="en-US" sz="4800">
                <a:solidFill>
                  <a:srgbClr val="000000"/>
                </a:solidFill>
                <a:latin typeface="Open Sans"/>
              </a:rPr>
              <a:t>6) Aspectos tributarios</a:t>
            </a:r>
          </a:p>
        </p:txBody>
      </p:sp>
      <p:sp>
        <p:nvSpPr>
          <p:cNvPr name="TextBox 14" id="14"/>
          <p:cNvSpPr txBox="true"/>
          <p:nvPr/>
        </p:nvSpPr>
        <p:spPr>
          <a:xfrm rot="0">
            <a:off x="372343" y="5324262"/>
            <a:ext cx="7798024" cy="1038225"/>
          </a:xfrm>
          <a:prstGeom prst="rect">
            <a:avLst/>
          </a:prstGeom>
        </p:spPr>
        <p:txBody>
          <a:bodyPr anchor="t" rtlCol="false" tIns="0" lIns="0" bIns="0" rIns="0">
            <a:spAutoFit/>
          </a:bodyPr>
          <a:lstStyle/>
          <a:p>
            <a:pPr>
              <a:lnSpc>
                <a:spcPts val="2751"/>
              </a:lnSpc>
              <a:spcBef>
                <a:spcPct val="0"/>
              </a:spcBef>
            </a:pPr>
            <a:r>
              <a:rPr lang="en-US" sz="2292" spc="21">
                <a:solidFill>
                  <a:srgbClr val="000000"/>
                </a:solidFill>
                <a:latin typeface="TT Rounds Condensed"/>
              </a:rPr>
              <a:t>Los intereses estarán grabados al IGV porque no somos empresa financiera. Por normativa solo están exonerados del IGV las empresas financieras</a:t>
            </a:r>
          </a:p>
        </p:txBody>
      </p:sp>
      <p:sp>
        <p:nvSpPr>
          <p:cNvPr name="TextBox 15" id="15"/>
          <p:cNvSpPr txBox="true"/>
          <p:nvPr/>
        </p:nvSpPr>
        <p:spPr>
          <a:xfrm rot="0">
            <a:off x="11150502" y="5676687"/>
            <a:ext cx="6108798" cy="1035900"/>
          </a:xfrm>
          <a:prstGeom prst="rect">
            <a:avLst/>
          </a:prstGeom>
        </p:spPr>
        <p:txBody>
          <a:bodyPr anchor="t" rtlCol="false" tIns="0" lIns="0" bIns="0" rIns="0">
            <a:spAutoFit/>
          </a:bodyPr>
          <a:lstStyle/>
          <a:p>
            <a:pPr>
              <a:lnSpc>
                <a:spcPts val="2796"/>
              </a:lnSpc>
            </a:pPr>
            <a:r>
              <a:rPr lang="en-US" sz="2330" spc="20">
                <a:solidFill>
                  <a:srgbClr val="000000"/>
                </a:solidFill>
                <a:latin typeface="TT Rounds Condensed"/>
              </a:rPr>
              <a:t>Se revisará con contabilidad – Marcos Castro.</a:t>
            </a:r>
          </a:p>
          <a:p>
            <a:pPr>
              <a:lnSpc>
                <a:spcPts val="2796"/>
              </a:lnSpc>
            </a:pPr>
          </a:p>
          <a:p>
            <a:pPr>
              <a:lnSpc>
                <a:spcPts val="2796"/>
              </a:lnSpc>
              <a:spcBef>
                <a:spcPct val="0"/>
              </a:spcBef>
            </a:pPr>
          </a:p>
        </p:txBody>
      </p:sp>
      <p:sp>
        <p:nvSpPr>
          <p:cNvPr name="TextBox 16" id="16"/>
          <p:cNvSpPr txBox="true"/>
          <p:nvPr/>
        </p:nvSpPr>
        <p:spPr>
          <a:xfrm rot="0">
            <a:off x="1263777" y="3932342"/>
            <a:ext cx="343304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Requisitos</a:t>
            </a:r>
          </a:p>
        </p:txBody>
      </p:sp>
      <p:sp>
        <p:nvSpPr>
          <p:cNvPr name="TextBox 17" id="17"/>
          <p:cNvSpPr txBox="true"/>
          <p:nvPr/>
        </p:nvSpPr>
        <p:spPr>
          <a:xfrm rot="0">
            <a:off x="10716149" y="3932342"/>
            <a:ext cx="638722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Comentarios MUYA</a:t>
            </a:r>
          </a:p>
        </p:txBody>
      </p:sp>
      <p:sp>
        <p:nvSpPr>
          <p:cNvPr name="TextBox 18" id="18"/>
          <p:cNvSpPr txBox="true"/>
          <p:nvPr/>
        </p:nvSpPr>
        <p:spPr>
          <a:xfrm rot="0">
            <a:off x="12778322" y="8259539"/>
            <a:ext cx="3187647" cy="586337"/>
          </a:xfrm>
          <a:prstGeom prst="rect">
            <a:avLst/>
          </a:prstGeom>
        </p:spPr>
        <p:txBody>
          <a:bodyPr anchor="t" rtlCol="false" tIns="0" lIns="0" bIns="0" rIns="0">
            <a:spAutoFit/>
          </a:bodyPr>
          <a:lstStyle/>
          <a:p>
            <a:pPr algn="ctr">
              <a:lnSpc>
                <a:spcPts val="4861"/>
              </a:lnSpc>
            </a:pPr>
            <a:r>
              <a:rPr lang="en-US" sz="3472">
                <a:solidFill>
                  <a:srgbClr val="FEFEFE"/>
                </a:solidFill>
                <a:latin typeface="Open Sans Extra Bold"/>
              </a:rPr>
              <a:t>En proceso</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299633" y="1408443"/>
            <a:ext cx="139701" cy="2666909"/>
            <a:chOff x="0" y="0"/>
            <a:chExt cx="36794" cy="702396"/>
          </a:xfrm>
        </p:grpSpPr>
        <p:sp>
          <p:nvSpPr>
            <p:cNvPr name="Freeform 3" id="3"/>
            <p:cNvSpPr/>
            <p:nvPr/>
          </p:nvSpPr>
          <p:spPr>
            <a:xfrm flipH="false" flipV="false" rot="0">
              <a:off x="0" y="0"/>
              <a:ext cx="36794" cy="702396"/>
            </a:xfrm>
            <a:custGeom>
              <a:avLst/>
              <a:gdLst/>
              <a:ahLst/>
              <a:cxnLst/>
              <a:rect r="r" b="b" t="t" l="l"/>
              <a:pathLst>
                <a:path h="702396" w="36794">
                  <a:moveTo>
                    <a:pt x="0" y="0"/>
                  </a:moveTo>
                  <a:lnTo>
                    <a:pt x="36794" y="0"/>
                  </a:lnTo>
                  <a:lnTo>
                    <a:pt x="36794" y="702396"/>
                  </a:lnTo>
                  <a:lnTo>
                    <a:pt x="0" y="702396"/>
                  </a:lnTo>
                  <a:close/>
                </a:path>
              </a:pathLst>
            </a:custGeom>
            <a:solidFill>
              <a:srgbClr val="E5B591"/>
            </a:solidFill>
          </p:spPr>
        </p:sp>
        <p:sp>
          <p:nvSpPr>
            <p:cNvPr name="TextBox 4" id="4"/>
            <p:cNvSpPr txBox="true"/>
            <p:nvPr/>
          </p:nvSpPr>
          <p:spPr>
            <a:xfrm>
              <a:off x="0" y="0"/>
              <a:ext cx="36794" cy="70239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88364" y="262419"/>
            <a:ext cx="6694254" cy="785722"/>
          </a:xfrm>
          <a:prstGeom prst="rect">
            <a:avLst/>
          </a:prstGeom>
        </p:spPr>
        <p:txBody>
          <a:bodyPr anchor="t" rtlCol="false" tIns="0" lIns="0" bIns="0" rIns="0">
            <a:spAutoFit/>
          </a:bodyPr>
          <a:lstStyle/>
          <a:p>
            <a:pPr algn="l">
              <a:lnSpc>
                <a:spcPts val="5759"/>
              </a:lnSpc>
            </a:pPr>
            <a:r>
              <a:rPr lang="en-US" sz="4800" spc="44">
                <a:solidFill>
                  <a:srgbClr val="5B9BD5"/>
                </a:solidFill>
                <a:latin typeface="TT Rounds Condensed Bold"/>
              </a:rPr>
              <a:t>Preguntas frecuentes</a:t>
            </a:r>
          </a:p>
        </p:txBody>
      </p:sp>
      <p:sp>
        <p:nvSpPr>
          <p:cNvPr name="TextBox 6" id="6"/>
          <p:cNvSpPr txBox="true"/>
          <p:nvPr/>
        </p:nvSpPr>
        <p:spPr>
          <a:xfrm rot="0">
            <a:off x="188364" y="1774227"/>
            <a:ext cx="8426817" cy="828675"/>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1.   </a:t>
            </a:r>
            <a:r>
              <a:rPr lang="en-US" sz="2700" spc="25">
                <a:solidFill>
                  <a:srgbClr val="5B9BD5"/>
                </a:solidFill>
                <a:latin typeface="TT Rounds Condensed Bold"/>
              </a:rPr>
              <a:t>¿Si el contrato se resuelve por falta de pago, MUYA toma la garantía pactada, estamos cubiertos legalmente? </a:t>
            </a:r>
          </a:p>
        </p:txBody>
      </p:sp>
      <p:sp>
        <p:nvSpPr>
          <p:cNvPr name="TextBox 7" id="7"/>
          <p:cNvSpPr txBox="true"/>
          <p:nvPr/>
        </p:nvSpPr>
        <p:spPr>
          <a:xfrm rot="0">
            <a:off x="1212397" y="2983902"/>
            <a:ext cx="5828820" cy="828675"/>
          </a:xfrm>
          <a:prstGeom prst="rect">
            <a:avLst/>
          </a:prstGeom>
        </p:spPr>
        <p:txBody>
          <a:bodyPr anchor="t" rtlCol="false" tIns="0" lIns="0" bIns="0" rIns="0">
            <a:spAutoFit/>
          </a:bodyPr>
          <a:lstStyle/>
          <a:p>
            <a:pPr algn="ctr">
              <a:lnSpc>
                <a:spcPts val="3240"/>
              </a:lnSpc>
            </a:pPr>
            <a:r>
              <a:rPr lang="en-US" sz="2700" spc="25">
                <a:solidFill>
                  <a:srgbClr val="000000"/>
                </a:solidFill>
                <a:latin typeface="TT Rounds Condensed"/>
              </a:rPr>
              <a:t>De acuerdo a contrato clausula quinta y sexta estamos cubiertos.</a:t>
            </a:r>
          </a:p>
        </p:txBody>
      </p:sp>
      <p:sp>
        <p:nvSpPr>
          <p:cNvPr name="TextBox 8" id="8"/>
          <p:cNvSpPr txBox="true"/>
          <p:nvPr/>
        </p:nvSpPr>
        <p:spPr>
          <a:xfrm rot="0">
            <a:off x="188364" y="4455319"/>
            <a:ext cx="17827070" cy="5353050"/>
          </a:xfrm>
          <a:prstGeom prst="rect">
            <a:avLst/>
          </a:prstGeom>
        </p:spPr>
        <p:txBody>
          <a:bodyPr anchor="t" rtlCol="false" tIns="0" lIns="0" bIns="0" rIns="0">
            <a:spAutoFit/>
          </a:bodyPr>
          <a:lstStyle/>
          <a:p>
            <a:pPr algn="l">
              <a:lnSpc>
                <a:spcPts val="2520"/>
              </a:lnSpc>
            </a:pPr>
            <a:r>
              <a:rPr lang="en-US" sz="2100" spc="19">
                <a:solidFill>
                  <a:srgbClr val="000000"/>
                </a:solidFill>
                <a:latin typeface="TT Rounds Condensed Bold Italics"/>
              </a:rPr>
              <a:t>QUINTA : OBLIGACIONES DEL DEUDOR Y EL SEGUNDO TITULAR</a:t>
            </a:r>
          </a:p>
          <a:p>
            <a:pPr algn="l">
              <a:lnSpc>
                <a:spcPts val="2520"/>
              </a:lnSpc>
            </a:pPr>
            <a:r>
              <a:rPr lang="en-US" sz="2100" spc="19">
                <a:solidFill>
                  <a:srgbClr val="000000"/>
                </a:solidFill>
                <a:latin typeface="TT Rounds Condensed Italics"/>
              </a:rPr>
              <a:t>[…]</a:t>
            </a:r>
          </a:p>
          <a:p>
            <a:pPr algn="just">
              <a:lnSpc>
                <a:spcPts val="2520"/>
              </a:lnSpc>
            </a:pPr>
            <a:r>
              <a:rPr lang="en-US" sz="2100" spc="19">
                <a:solidFill>
                  <a:srgbClr val="000000"/>
                </a:solidFill>
                <a:latin typeface="TT Rounds Condensed Italics"/>
              </a:rPr>
              <a:t>(iii) Siempre que exista un saldo a favor de MUYA, esta -sin perjuicio de haber realizado la cobranza de las cuotas impagas</a:t>
            </a:r>
            <a:r>
              <a:rPr lang="en-US" sz="2100" spc="19" u="sng">
                <a:solidFill>
                  <a:srgbClr val="000000"/>
                </a:solidFill>
                <a:latin typeface="TT Rounds Condensed Bold Italics"/>
              </a:rPr>
              <a:t>- podrá usar el mecanismo de la puesta a disposición del derecho de sepultura del cual es titular EL DEUDOR</a:t>
            </a:r>
            <a:r>
              <a:rPr lang="en-US" sz="2100" spc="19">
                <a:solidFill>
                  <a:srgbClr val="000000"/>
                </a:solidFill>
                <a:latin typeface="TT Rounds Condensed Italics"/>
              </a:rPr>
              <a:t> (previsto en el mencionado ANEXO Nº 02) </a:t>
            </a:r>
            <a:r>
              <a:rPr lang="en-US" sz="2100" spc="19" u="sng">
                <a:solidFill>
                  <a:srgbClr val="000000"/>
                </a:solidFill>
                <a:latin typeface="TT Rounds Condensed Bold Italics"/>
              </a:rPr>
              <a:t>a efectos de que MUYA asuma la titularidad del derecho de sepultura, perdiendo EL DEUDOR todo derecho sobre el derecho de sepultura entregado a su favor</a:t>
            </a:r>
            <a:r>
              <a:rPr lang="en-US" sz="2100" spc="19">
                <a:solidFill>
                  <a:srgbClr val="000000"/>
                </a:solidFill>
                <a:latin typeface="TT Rounds Condensed Italics"/>
              </a:rPr>
              <a:t> y resolviéndose automáticamente el contrato privado de cesión de derecho de sepultura y servicios funerarios correspondiente.</a:t>
            </a:r>
          </a:p>
          <a:p>
            <a:pPr algn="l">
              <a:lnSpc>
                <a:spcPts val="2520"/>
              </a:lnSpc>
            </a:pPr>
            <a:r>
              <a:rPr lang="en-US" sz="2100" spc="19">
                <a:solidFill>
                  <a:srgbClr val="000000"/>
                </a:solidFill>
                <a:latin typeface="TT Rounds Condensed Italics"/>
              </a:rPr>
              <a:t> </a:t>
            </a:r>
          </a:p>
          <a:p>
            <a:pPr algn="l">
              <a:lnSpc>
                <a:spcPts val="2520"/>
              </a:lnSpc>
            </a:pPr>
            <a:r>
              <a:rPr lang="en-US" sz="2100" spc="19">
                <a:solidFill>
                  <a:srgbClr val="000000"/>
                </a:solidFill>
                <a:latin typeface="TT Rounds Condensed Bold Italics"/>
              </a:rPr>
              <a:t>SEXTA: PUESTA A DISPOCIÓN DEL DERECHO DE SEPULTURA</a:t>
            </a:r>
          </a:p>
          <a:p>
            <a:pPr algn="just">
              <a:lnSpc>
                <a:spcPts val="2520"/>
              </a:lnSpc>
            </a:pPr>
            <a:r>
              <a:rPr lang="en-US" sz="2100" spc="19">
                <a:solidFill>
                  <a:srgbClr val="000000"/>
                </a:solidFill>
                <a:latin typeface="TT Rounds Condensed Italics"/>
              </a:rPr>
              <a:t>Al momento de la suscripción del presente contrato, EL DEUDOR pone a disposición de MUYA el derecho de sepultura del cual es titular EL DEUDOR (y, de ser el caso, EL SEGUNDO TITULAR) cuyos términos y condiciones son conocidos por las Partes y que MUYA, ante cualquier incumplimiento por parte de EL DEUDOR, podrá dar por extinguido y disponer del espacio sobre el cual se ha constituido el referido derecho de sepultura con el fin de que sirva de mecanismo de cobertura o pago del crédito o préstamo que no hubiere sido pagada, total o parcialmente, por EL DEUDOR o bien para poder compensar cualquier daño, sin perjuicio del derecho de MUYA de exigir el pago y/o la indemnización de cualquier daño no pagado y/o resarcido.</a:t>
            </a:r>
          </a:p>
          <a:p>
            <a:pPr algn="just">
              <a:lnSpc>
                <a:spcPts val="2520"/>
              </a:lnSpc>
            </a:pPr>
            <a:r>
              <a:rPr lang="en-US" sz="2100" spc="19">
                <a:solidFill>
                  <a:srgbClr val="000000"/>
                </a:solidFill>
                <a:latin typeface="TT Rounds Condensed Italics"/>
              </a:rPr>
              <a:t>En caso de incumplimiento del pago del dinero otorgado en calidad de préstamo, EL DEUDOR manifiesta su conformidad con que MUYA deje sin efecto el referido derecho de sepultura.</a:t>
            </a:r>
          </a:p>
          <a:p>
            <a:pPr algn="just">
              <a:lnSpc>
                <a:spcPts val="2520"/>
              </a:lnSpc>
            </a:pPr>
            <a:r>
              <a:rPr lang="en-US" sz="2100" spc="19">
                <a:solidFill>
                  <a:srgbClr val="000000"/>
                </a:solidFill>
                <a:latin typeface="TT Rounds Condensed Italics"/>
              </a:rPr>
              <a:t>Asimismo, el SEGUNDO TITULAR declara expresamente que renuncia a cualquier derecho respecto al derecho de sepultura frente a un eventual incumplimiento de pago por parte del DEUDOR a favor de MUYA.</a:t>
            </a:r>
          </a:p>
        </p:txBody>
      </p:sp>
      <p:sp>
        <p:nvSpPr>
          <p:cNvPr name="TextBox 9" id="9"/>
          <p:cNvSpPr txBox="true"/>
          <p:nvPr/>
        </p:nvSpPr>
        <p:spPr>
          <a:xfrm rot="0">
            <a:off x="13007340" y="9580245"/>
            <a:ext cx="3931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a:rPr>
              <a:t>7</a:t>
            </a:r>
          </a:p>
        </p:txBody>
      </p:sp>
      <p:sp>
        <p:nvSpPr>
          <p:cNvPr name="TextBox 10" id="10"/>
          <p:cNvSpPr txBox="true"/>
          <p:nvPr/>
        </p:nvSpPr>
        <p:spPr>
          <a:xfrm rot="0">
            <a:off x="11132024" y="2964852"/>
            <a:ext cx="6673472" cy="828675"/>
          </a:xfrm>
          <a:prstGeom prst="rect">
            <a:avLst/>
          </a:prstGeom>
        </p:spPr>
        <p:txBody>
          <a:bodyPr anchor="t" rtlCol="false" tIns="0" lIns="0" bIns="0" rIns="0">
            <a:spAutoFit/>
          </a:bodyPr>
          <a:lstStyle/>
          <a:p>
            <a:pPr algn="ctr">
              <a:lnSpc>
                <a:spcPts val="3240"/>
              </a:lnSpc>
            </a:pPr>
            <a:r>
              <a:rPr lang="en-US" sz="2700" spc="25">
                <a:solidFill>
                  <a:srgbClr val="000000"/>
                </a:solidFill>
                <a:latin typeface="TT Rounds Condensed"/>
              </a:rPr>
              <a:t>No, de acuerdo a contrato cláusula quinta y sexta estamos cubiertos.</a:t>
            </a:r>
          </a:p>
        </p:txBody>
      </p:sp>
      <p:sp>
        <p:nvSpPr>
          <p:cNvPr name="TextBox 11" id="11"/>
          <p:cNvSpPr txBox="true"/>
          <p:nvPr/>
        </p:nvSpPr>
        <p:spPr>
          <a:xfrm rot="0">
            <a:off x="10125134" y="1774227"/>
            <a:ext cx="8093880" cy="828675"/>
          </a:xfrm>
          <a:prstGeom prst="rect">
            <a:avLst/>
          </a:prstGeom>
        </p:spPr>
        <p:txBody>
          <a:bodyPr anchor="t" rtlCol="false" tIns="0" lIns="0" bIns="0" rIns="0">
            <a:spAutoFit/>
          </a:bodyPr>
          <a:lstStyle/>
          <a:p>
            <a:pPr algn="ctr">
              <a:lnSpc>
                <a:spcPts val="3240"/>
              </a:lnSpc>
            </a:pPr>
            <a:r>
              <a:rPr lang="en-US" sz="2700" spc="25">
                <a:solidFill>
                  <a:srgbClr val="5B9BD5"/>
                </a:solidFill>
                <a:latin typeface="TT Rounds Condensed Bold"/>
              </a:rPr>
              <a:t>2.   ¿Hay alguna normativa a favor del cliente en que se refiera a alguna liquidación de saldos?</a:t>
            </a:r>
          </a:p>
        </p:txBody>
      </p:sp>
      <p:grpSp>
        <p:nvGrpSpPr>
          <p:cNvPr name="Group 12" id="12"/>
          <p:cNvGrpSpPr/>
          <p:nvPr/>
        </p:nvGrpSpPr>
        <p:grpSpPr>
          <a:xfrm rot="0">
            <a:off x="0" y="3949396"/>
            <a:ext cx="18288000" cy="125956"/>
            <a:chOff x="0" y="0"/>
            <a:chExt cx="4816593" cy="33174"/>
          </a:xfrm>
        </p:grpSpPr>
        <p:sp>
          <p:nvSpPr>
            <p:cNvPr name="Freeform 13" id="13"/>
            <p:cNvSpPr/>
            <p:nvPr/>
          </p:nvSpPr>
          <p:spPr>
            <a:xfrm flipH="false" flipV="false" rot="0">
              <a:off x="0" y="0"/>
              <a:ext cx="4816592" cy="33174"/>
            </a:xfrm>
            <a:custGeom>
              <a:avLst/>
              <a:gdLst/>
              <a:ahLst/>
              <a:cxnLst/>
              <a:rect r="r" b="b" t="t" l="l"/>
              <a:pathLst>
                <a:path h="33174" w="4816592">
                  <a:moveTo>
                    <a:pt x="0" y="0"/>
                  </a:moveTo>
                  <a:lnTo>
                    <a:pt x="4816592" y="0"/>
                  </a:lnTo>
                  <a:lnTo>
                    <a:pt x="4816592" y="33174"/>
                  </a:lnTo>
                  <a:lnTo>
                    <a:pt x="0" y="33174"/>
                  </a:lnTo>
                  <a:close/>
                </a:path>
              </a:pathLst>
            </a:custGeom>
            <a:solidFill>
              <a:srgbClr val="E5B591"/>
            </a:solidFill>
          </p:spPr>
        </p:sp>
        <p:sp>
          <p:nvSpPr>
            <p:cNvPr name="TextBox 14" id="14"/>
            <p:cNvSpPr txBox="true"/>
            <p:nvPr/>
          </p:nvSpPr>
          <p:spPr>
            <a:xfrm>
              <a:off x="0" y="0"/>
              <a:ext cx="4816593" cy="33174"/>
            </a:xfrm>
            <a:prstGeom prst="rect">
              <a:avLst/>
            </a:prstGeom>
          </p:spPr>
          <p:txBody>
            <a:bodyPr anchor="ctr" rtlCol="false" tIns="50800" lIns="50800" bIns="50800" rIns="50800"/>
            <a:lstStyle/>
            <a:p>
              <a:pPr algn="ctr">
                <a:lnSpc>
                  <a:spcPts val="2160"/>
                </a:lnSpc>
              </a:pPr>
            </a:p>
          </p:txBody>
        </p:sp>
      </p:grpSp>
      <p:grpSp>
        <p:nvGrpSpPr>
          <p:cNvPr name="Group 15" id="15"/>
          <p:cNvGrpSpPr/>
          <p:nvPr/>
        </p:nvGrpSpPr>
        <p:grpSpPr>
          <a:xfrm rot="0">
            <a:off x="0" y="1282487"/>
            <a:ext cx="18288000" cy="125956"/>
            <a:chOff x="0" y="0"/>
            <a:chExt cx="4816593" cy="33174"/>
          </a:xfrm>
        </p:grpSpPr>
        <p:sp>
          <p:nvSpPr>
            <p:cNvPr name="Freeform 16" id="16"/>
            <p:cNvSpPr/>
            <p:nvPr/>
          </p:nvSpPr>
          <p:spPr>
            <a:xfrm flipH="false" flipV="false" rot="0">
              <a:off x="0" y="0"/>
              <a:ext cx="4816592" cy="33174"/>
            </a:xfrm>
            <a:custGeom>
              <a:avLst/>
              <a:gdLst/>
              <a:ahLst/>
              <a:cxnLst/>
              <a:rect r="r" b="b" t="t" l="l"/>
              <a:pathLst>
                <a:path h="33174" w="4816592">
                  <a:moveTo>
                    <a:pt x="0" y="0"/>
                  </a:moveTo>
                  <a:lnTo>
                    <a:pt x="4816592" y="0"/>
                  </a:lnTo>
                  <a:lnTo>
                    <a:pt x="4816592" y="33174"/>
                  </a:lnTo>
                  <a:lnTo>
                    <a:pt x="0" y="33174"/>
                  </a:lnTo>
                  <a:close/>
                </a:path>
              </a:pathLst>
            </a:custGeom>
            <a:solidFill>
              <a:srgbClr val="E5B591"/>
            </a:solidFill>
          </p:spPr>
        </p:sp>
        <p:sp>
          <p:nvSpPr>
            <p:cNvPr name="TextBox 17" id="17"/>
            <p:cNvSpPr txBox="true"/>
            <p:nvPr/>
          </p:nvSpPr>
          <p:spPr>
            <a:xfrm>
              <a:off x="0" y="0"/>
              <a:ext cx="4816593" cy="33174"/>
            </a:xfrm>
            <a:prstGeom prst="rect">
              <a:avLst/>
            </a:prstGeom>
          </p:spPr>
          <p:txBody>
            <a:bodyPr anchor="ctr" rtlCol="false" tIns="50800" lIns="50800" bIns="50800" rIns="50800"/>
            <a:lstStyle/>
            <a:p>
              <a:pPr algn="ctr">
                <a:lnSpc>
                  <a:spcPts val="216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DAF4TF6RMVw</dc:identifier>
  <dcterms:modified xsi:type="dcterms:W3CDTF">2011-08-01T06:04:30Z</dcterms:modified>
  <cp:revision>1</cp:revision>
  <dc:title>Evaluación relanzamiento CrediMuya[1].pptx</dc:title>
</cp:coreProperties>
</file>